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Ex1.xml" ContentType="application/vnd.ms-office.chartex+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7" r:id="rId3"/>
    <p:sldId id="258" r:id="rId4"/>
    <p:sldId id="259" r:id="rId5"/>
    <p:sldId id="262" r:id="rId6"/>
    <p:sldId id="261" r:id="rId7"/>
    <p:sldId id="263" r:id="rId8"/>
    <p:sldId id="265" r:id="rId9"/>
    <p:sldId id="266" r:id="rId10"/>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C81D88-073F-4663-843A-37B486CACAE7}" v="599" dt="2025-03-14T07:58:47.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C\Downloads\1000_common_words_distin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C\Downloads\1000_common_word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C\Downloads\1000_common_words_ful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55d41fc3b4b17ccb/Documents/Book1.xlsx" TargetMode="External"/><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55d41fc3b4b17ccb/Documents/Book1.xlsx"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PC\Downloads\1000_common_words_ful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500"/>
              <a:t>Sanhok Destruction Pick Rate by Survival Tier</a:t>
            </a:r>
            <a:endParaRPr lang="vi-VN" sz="1500"/>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Tổng số trận chơi</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Sheet1!$A$2:$A$6</c:f>
              <c:strCache>
                <c:ptCount val="5"/>
                <c:pt idx="0">
                  <c:v>Tier 1</c:v>
                </c:pt>
                <c:pt idx="1">
                  <c:v>Tier 2</c:v>
                </c:pt>
                <c:pt idx="2">
                  <c:v>Tier 3</c:v>
                </c:pt>
                <c:pt idx="3">
                  <c:v>Tier 4</c:v>
                </c:pt>
                <c:pt idx="4">
                  <c:v>Tier 5</c:v>
                </c:pt>
              </c:strCache>
            </c:strRef>
          </c:cat>
          <c:val>
            <c:numRef>
              <c:f>Sheet1!$B$2:$B$6</c:f>
              <c:numCache>
                <c:formatCode>#,##0</c:formatCode>
                <c:ptCount val="5"/>
                <c:pt idx="0">
                  <c:v>5000000</c:v>
                </c:pt>
                <c:pt idx="1">
                  <c:v>1500000</c:v>
                </c:pt>
                <c:pt idx="2">
                  <c:v>800000</c:v>
                </c:pt>
                <c:pt idx="3">
                  <c:v>400000</c:v>
                </c:pt>
                <c:pt idx="4">
                  <c:v>200000</c:v>
                </c:pt>
              </c:numCache>
            </c:numRef>
          </c:val>
          <c:extLst>
            <c:ext xmlns:c16="http://schemas.microsoft.com/office/drawing/2014/chart" uri="{C3380CC4-5D6E-409C-BE32-E72D297353CC}">
              <c16:uniqueId val="{00000000-C145-4A1D-AA42-AE00C66C2572}"/>
            </c:ext>
          </c:extLst>
        </c:ser>
        <c:ser>
          <c:idx val="1"/>
          <c:order val="1"/>
          <c:tx>
            <c:strRef>
              <c:f>Sheet1!$C$1</c:f>
              <c:strCache>
                <c:ptCount val="1"/>
                <c:pt idx="0">
                  <c:v>Số trận Sanhok Destruction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Sheet1!$A$2:$A$6</c:f>
              <c:strCache>
                <c:ptCount val="5"/>
                <c:pt idx="0">
                  <c:v>Tier 1</c:v>
                </c:pt>
                <c:pt idx="1">
                  <c:v>Tier 2</c:v>
                </c:pt>
                <c:pt idx="2">
                  <c:v>Tier 3</c:v>
                </c:pt>
                <c:pt idx="3">
                  <c:v>Tier 4</c:v>
                </c:pt>
                <c:pt idx="4">
                  <c:v>Tier 5</c:v>
                </c:pt>
              </c:strCache>
            </c:strRef>
          </c:cat>
          <c:val>
            <c:numRef>
              <c:f>Sheet1!$C$2:$C$6</c:f>
              <c:numCache>
                <c:formatCode>#,##0</c:formatCode>
                <c:ptCount val="5"/>
                <c:pt idx="0">
                  <c:v>250000</c:v>
                </c:pt>
                <c:pt idx="1">
                  <c:v>105000</c:v>
                </c:pt>
                <c:pt idx="2">
                  <c:v>80000</c:v>
                </c:pt>
                <c:pt idx="3">
                  <c:v>48000</c:v>
                </c:pt>
                <c:pt idx="4">
                  <c:v>30000</c:v>
                </c:pt>
              </c:numCache>
            </c:numRef>
          </c:val>
          <c:extLst>
            <c:ext xmlns:c16="http://schemas.microsoft.com/office/drawing/2014/chart" uri="{C3380CC4-5D6E-409C-BE32-E72D297353CC}">
              <c16:uniqueId val="{00000001-C145-4A1D-AA42-AE00C66C2572}"/>
            </c:ext>
          </c:extLst>
        </c:ser>
        <c:dLbls>
          <c:showLegendKey val="0"/>
          <c:showVal val="0"/>
          <c:showCatName val="0"/>
          <c:showSerName val="0"/>
          <c:showPercent val="0"/>
          <c:showBubbleSize val="0"/>
        </c:dLbls>
        <c:gapWidth val="247"/>
        <c:overlap val="-27"/>
        <c:axId val="57514464"/>
        <c:axId val="57514944"/>
      </c:barChart>
      <c:lineChart>
        <c:grouping val="standard"/>
        <c:varyColors val="0"/>
        <c:ser>
          <c:idx val="2"/>
          <c:order val="2"/>
          <c:tx>
            <c:strRef>
              <c:f>Sheet1!$D$1</c:f>
              <c:strCache>
                <c:ptCount val="1"/>
                <c:pt idx="0">
                  <c:v>Tỷ lệ chọn Sanhok Destruction (%)</c:v>
                </c:pt>
              </c:strCache>
            </c:strRef>
          </c:tx>
          <c:spPr>
            <a:ln w="34925" cap="rnd">
              <a:solidFill>
                <a:srgbClr val="00B050"/>
              </a:solidFill>
              <a:round/>
            </a:ln>
            <a:effectLst>
              <a:outerShdw blurRad="57150" dist="19050" dir="5400000" algn="ctr" rotWithShape="0">
                <a:srgbClr val="000000">
                  <a:alpha val="63000"/>
                </a:srgbClr>
              </a:outerShdw>
            </a:effectLst>
          </c:spPr>
          <c:marker>
            <c:symbol val="none"/>
          </c:marker>
          <c:cat>
            <c:strRef>
              <c:f>Sheet1!$A$2:$A$6</c:f>
              <c:strCache>
                <c:ptCount val="5"/>
                <c:pt idx="0">
                  <c:v>Tier 1</c:v>
                </c:pt>
                <c:pt idx="1">
                  <c:v>Tier 2</c:v>
                </c:pt>
                <c:pt idx="2">
                  <c:v>Tier 3</c:v>
                </c:pt>
                <c:pt idx="3">
                  <c:v>Tier 4</c:v>
                </c:pt>
                <c:pt idx="4">
                  <c:v>Tier 5</c:v>
                </c:pt>
              </c:strCache>
            </c:strRef>
          </c:cat>
          <c:val>
            <c:numRef>
              <c:f>Sheet1!$D$2:$D$6</c:f>
              <c:numCache>
                <c:formatCode>0.00%</c:formatCode>
                <c:ptCount val="5"/>
                <c:pt idx="0">
                  <c:v>0.05</c:v>
                </c:pt>
                <c:pt idx="1">
                  <c:v>7.0000000000000007E-2</c:v>
                </c:pt>
                <c:pt idx="2">
                  <c:v>0.1</c:v>
                </c:pt>
                <c:pt idx="3">
                  <c:v>0.12</c:v>
                </c:pt>
                <c:pt idx="4">
                  <c:v>0.15</c:v>
                </c:pt>
              </c:numCache>
            </c:numRef>
          </c:val>
          <c:smooth val="0"/>
          <c:extLst>
            <c:ext xmlns:c16="http://schemas.microsoft.com/office/drawing/2014/chart" uri="{C3380CC4-5D6E-409C-BE32-E72D297353CC}">
              <c16:uniqueId val="{00000002-C145-4A1D-AA42-AE00C66C2572}"/>
            </c:ext>
          </c:extLst>
        </c:ser>
        <c:dLbls>
          <c:showLegendKey val="0"/>
          <c:showVal val="0"/>
          <c:showCatName val="0"/>
          <c:showSerName val="0"/>
          <c:showPercent val="0"/>
          <c:showBubbleSize val="0"/>
        </c:dLbls>
        <c:marker val="1"/>
        <c:smooth val="0"/>
        <c:axId val="57513984"/>
        <c:axId val="57502464"/>
      </c:lineChart>
      <c:catAx>
        <c:axId val="575144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4944"/>
        <c:crosses val="autoZero"/>
        <c:auto val="1"/>
        <c:lblAlgn val="ctr"/>
        <c:lblOffset val="100"/>
        <c:noMultiLvlLbl val="0"/>
      </c:catAx>
      <c:valAx>
        <c:axId val="57514944"/>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4464"/>
        <c:crosses val="autoZero"/>
        <c:crossBetween val="between"/>
      </c:valAx>
      <c:valAx>
        <c:axId val="57502464"/>
        <c:scaling>
          <c:orientation val="minMax"/>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3984"/>
        <c:crosses val="max"/>
        <c:crossBetween val="between"/>
      </c:valAx>
      <c:catAx>
        <c:axId val="57513984"/>
        <c:scaling>
          <c:orientation val="minMax"/>
        </c:scaling>
        <c:delete val="1"/>
        <c:axPos val="b"/>
        <c:numFmt formatCode="General" sourceLinked="1"/>
        <c:majorTickMark val="none"/>
        <c:minorTickMark val="none"/>
        <c:tickLblPos val="nextTo"/>
        <c:crossAx val="57502464"/>
        <c:crosses val="autoZero"/>
        <c:auto val="1"/>
        <c:lblAlgn val="ctr"/>
        <c:lblOffset val="100"/>
        <c:noMultiLvlLbl val="0"/>
      </c:cat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500" b="1" i="0" u="none" strike="noStrike" baseline="0">
                <a:effectLst>
                  <a:outerShdw blurRad="50800" dist="38100" dir="5400000" algn="t" rotWithShape="0">
                    <a:prstClr val="black">
                      <a:alpha val="40000"/>
                    </a:prstClr>
                  </a:outerShdw>
                </a:effectLst>
              </a:rPr>
              <a:t>Sanhok Destruction Mode Preference by Player Type</a:t>
            </a:r>
            <a:endParaRPr lang="vi-VN" sz="1500"/>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Sheet1!$A$2</c:f>
              <c:strCache>
                <c:ptCount val="1"/>
                <c:pt idx="0">
                  <c:v>AVG Aggression Score (Sanhok truyền thống)</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Sheet1!$B$1:$D$1</c:f>
              <c:strCache>
                <c:ptCount val="3"/>
                <c:pt idx="0">
                  <c:v>Aggressive Players</c:v>
                </c:pt>
                <c:pt idx="1">
                  <c:v>Adaptive Players</c:v>
                </c:pt>
                <c:pt idx="2">
                  <c:v>Defensive Players</c:v>
                </c:pt>
              </c:strCache>
            </c:strRef>
          </c:cat>
          <c:val>
            <c:numRef>
              <c:f>Sheet1!$B$2:$D$2</c:f>
              <c:numCache>
                <c:formatCode>General</c:formatCode>
                <c:ptCount val="3"/>
                <c:pt idx="0">
                  <c:v>30</c:v>
                </c:pt>
                <c:pt idx="1">
                  <c:v>18</c:v>
                </c:pt>
                <c:pt idx="2">
                  <c:v>12</c:v>
                </c:pt>
              </c:numCache>
            </c:numRef>
          </c:val>
          <c:extLst>
            <c:ext xmlns:c16="http://schemas.microsoft.com/office/drawing/2014/chart" uri="{C3380CC4-5D6E-409C-BE32-E72D297353CC}">
              <c16:uniqueId val="{00000000-17F7-4764-9897-CD45928C1B94}"/>
            </c:ext>
          </c:extLst>
        </c:ser>
        <c:ser>
          <c:idx val="1"/>
          <c:order val="1"/>
          <c:tx>
            <c:strRef>
              <c:f>Sheet1!$A$3</c:f>
              <c:strCache>
                <c:ptCount val="1"/>
                <c:pt idx="0">
                  <c:v>AVG Aggression Score (Sanhok Destruction)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Sheet1!$B$1:$D$1</c:f>
              <c:strCache>
                <c:ptCount val="3"/>
                <c:pt idx="0">
                  <c:v>Aggressive Players</c:v>
                </c:pt>
                <c:pt idx="1">
                  <c:v>Adaptive Players</c:v>
                </c:pt>
                <c:pt idx="2">
                  <c:v>Defensive Players</c:v>
                </c:pt>
              </c:strCache>
            </c:strRef>
          </c:cat>
          <c:val>
            <c:numRef>
              <c:f>Sheet1!$B$3:$D$3</c:f>
              <c:numCache>
                <c:formatCode>General</c:formatCode>
                <c:ptCount val="3"/>
                <c:pt idx="0">
                  <c:v>40</c:v>
                </c:pt>
                <c:pt idx="1">
                  <c:v>22</c:v>
                </c:pt>
                <c:pt idx="2">
                  <c:v>15</c:v>
                </c:pt>
              </c:numCache>
            </c:numRef>
          </c:val>
          <c:extLst>
            <c:ext xmlns:c16="http://schemas.microsoft.com/office/drawing/2014/chart" uri="{C3380CC4-5D6E-409C-BE32-E72D297353CC}">
              <c16:uniqueId val="{00000001-17F7-4764-9897-CD45928C1B94}"/>
            </c:ext>
          </c:extLst>
        </c:ser>
        <c:dLbls>
          <c:showLegendKey val="0"/>
          <c:showVal val="0"/>
          <c:showCatName val="0"/>
          <c:showSerName val="0"/>
          <c:showPercent val="0"/>
          <c:showBubbleSize val="0"/>
        </c:dLbls>
        <c:gapWidth val="219"/>
        <c:overlap val="-27"/>
        <c:axId val="2070573152"/>
        <c:axId val="2070572672"/>
      </c:barChart>
      <c:lineChart>
        <c:grouping val="standard"/>
        <c:varyColors val="0"/>
        <c:ser>
          <c:idx val="2"/>
          <c:order val="2"/>
          <c:tx>
            <c:strRef>
              <c:f>Sheet1!$A$4</c:f>
              <c:strCache>
                <c:ptCount val="1"/>
                <c:pt idx="0">
                  <c:v>Tỷ lệ chọn Sanhok Destruction (%)</c:v>
                </c:pt>
              </c:strCache>
            </c:strRef>
          </c:tx>
          <c:spPr>
            <a:ln w="34925" cap="rnd">
              <a:solidFill>
                <a:srgbClr val="00B050"/>
              </a:solidFill>
              <a:round/>
            </a:ln>
            <a:effectLst>
              <a:outerShdw blurRad="57150" dist="19050" dir="5400000" algn="ctr" rotWithShape="0">
                <a:srgbClr val="000000">
                  <a:alpha val="63000"/>
                </a:srgbClr>
              </a:outerShdw>
            </a:effectLst>
          </c:spPr>
          <c:marker>
            <c:symbol val="none"/>
          </c:marker>
          <c:cat>
            <c:strRef>
              <c:f>Sheet1!$B$1:$D$1</c:f>
              <c:strCache>
                <c:ptCount val="3"/>
                <c:pt idx="0">
                  <c:v>Aggressive Players</c:v>
                </c:pt>
                <c:pt idx="1">
                  <c:v>Adaptive Players</c:v>
                </c:pt>
                <c:pt idx="2">
                  <c:v>Defensive Players</c:v>
                </c:pt>
              </c:strCache>
            </c:strRef>
          </c:cat>
          <c:val>
            <c:numRef>
              <c:f>Sheet1!$B$4:$D$4</c:f>
              <c:numCache>
                <c:formatCode>0%</c:formatCode>
                <c:ptCount val="3"/>
                <c:pt idx="0">
                  <c:v>0.2</c:v>
                </c:pt>
                <c:pt idx="1">
                  <c:v>0.15</c:v>
                </c:pt>
                <c:pt idx="2">
                  <c:v>0.05</c:v>
                </c:pt>
              </c:numCache>
            </c:numRef>
          </c:val>
          <c:smooth val="0"/>
          <c:extLst>
            <c:ext xmlns:c16="http://schemas.microsoft.com/office/drawing/2014/chart" uri="{C3380CC4-5D6E-409C-BE32-E72D297353CC}">
              <c16:uniqueId val="{00000002-17F7-4764-9897-CD45928C1B94}"/>
            </c:ext>
          </c:extLst>
        </c:ser>
        <c:dLbls>
          <c:showLegendKey val="0"/>
          <c:showVal val="0"/>
          <c:showCatName val="0"/>
          <c:showSerName val="0"/>
          <c:showPercent val="0"/>
          <c:showBubbleSize val="0"/>
        </c:dLbls>
        <c:marker val="1"/>
        <c:smooth val="0"/>
        <c:axId val="2070526592"/>
        <c:axId val="2070572192"/>
      </c:lineChart>
      <c:catAx>
        <c:axId val="207057315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72672"/>
        <c:crosses val="autoZero"/>
        <c:auto val="1"/>
        <c:lblAlgn val="ctr"/>
        <c:lblOffset val="100"/>
        <c:noMultiLvlLbl val="0"/>
      </c:catAx>
      <c:valAx>
        <c:axId val="207057267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73152"/>
        <c:crosses val="autoZero"/>
        <c:crossBetween val="between"/>
      </c:valAx>
      <c:valAx>
        <c:axId val="2070572192"/>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26592"/>
        <c:crosses val="max"/>
        <c:crossBetween val="between"/>
      </c:valAx>
      <c:catAx>
        <c:axId val="2070526592"/>
        <c:scaling>
          <c:orientation val="minMax"/>
        </c:scaling>
        <c:delete val="1"/>
        <c:axPos val="b"/>
        <c:numFmt formatCode="General" sourceLinked="1"/>
        <c:majorTickMark val="none"/>
        <c:minorTickMark val="none"/>
        <c:tickLblPos val="nextTo"/>
        <c:crossAx val="2070572192"/>
        <c:crosses val="autoZero"/>
        <c:auto val="1"/>
        <c:lblAlgn val="ctr"/>
        <c:lblOffset val="100"/>
        <c:noMultiLvlLbl val="0"/>
      </c:cat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scene3d>
      <a:camera prst="orthographicFront"/>
      <a:lightRig rig="threePt" dir="t"/>
    </a:scene3d>
    <a:sp3d/>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30"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vi-VN" sz="2130" b="1"/>
              <a:t>Tactical Impact</a:t>
            </a:r>
          </a:p>
        </c:rich>
      </c:tx>
      <c:overlay val="0"/>
      <c:spPr>
        <a:noFill/>
        <a:ln>
          <a:noFill/>
        </a:ln>
        <a:effectLst/>
      </c:spPr>
      <c:txPr>
        <a:bodyPr rot="0" spcFirstLastPara="1" vertOverflow="ellipsis" vert="horz" wrap="square" anchor="ctr" anchorCtr="1"/>
        <a:lstStyle/>
        <a:p>
          <a:pPr>
            <a:defRPr sz="2130"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bar"/>
        <c:grouping val="clustered"/>
        <c:varyColors val="0"/>
        <c:ser>
          <c:idx val="0"/>
          <c:order val="0"/>
          <c:tx>
            <c:strRef>
              <c:f>Sheet1!$B$1</c:f>
              <c:strCache>
                <c:ptCount val="1"/>
                <c:pt idx="0">
                  <c:v>Destruction Kill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Sheet1!$A$2:$A$3</c:f>
              <c:strCache>
                <c:ptCount val="2"/>
                <c:pt idx="0">
                  <c:v>PUBG</c:v>
                </c:pt>
                <c:pt idx="1">
                  <c:v>Battlefield V</c:v>
                </c:pt>
              </c:strCache>
            </c:strRef>
          </c:cat>
          <c:val>
            <c:numRef>
              <c:f>Sheet1!$B$2:$B$3</c:f>
              <c:numCache>
                <c:formatCode>0%</c:formatCode>
                <c:ptCount val="2"/>
                <c:pt idx="0">
                  <c:v>0.15</c:v>
                </c:pt>
                <c:pt idx="1">
                  <c:v>0.4</c:v>
                </c:pt>
              </c:numCache>
            </c:numRef>
          </c:val>
          <c:extLst>
            <c:ext xmlns:c16="http://schemas.microsoft.com/office/drawing/2014/chart" uri="{C3380CC4-5D6E-409C-BE32-E72D297353CC}">
              <c16:uniqueId val="{00000000-B9E8-44F1-B8BD-38EB86D5768D}"/>
            </c:ext>
          </c:extLst>
        </c:ser>
        <c:ser>
          <c:idx val="1"/>
          <c:order val="1"/>
          <c:tx>
            <c:strRef>
              <c:f>Sheet1!$C$1</c:f>
              <c:strCache>
                <c:ptCount val="1"/>
                <c:pt idx="0">
                  <c:v> Reposition % (Lost Cover)</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Sheet1!$A$2:$A$3</c:f>
              <c:strCache>
                <c:ptCount val="2"/>
                <c:pt idx="0">
                  <c:v>PUBG</c:v>
                </c:pt>
                <c:pt idx="1">
                  <c:v>Battlefield V</c:v>
                </c:pt>
              </c:strCache>
            </c:strRef>
          </c:cat>
          <c:val>
            <c:numRef>
              <c:f>Sheet1!$C$2:$C$3</c:f>
              <c:numCache>
                <c:formatCode>0%</c:formatCode>
                <c:ptCount val="2"/>
                <c:pt idx="0">
                  <c:v>0.2</c:v>
                </c:pt>
                <c:pt idx="1">
                  <c:v>0.5</c:v>
                </c:pt>
              </c:numCache>
            </c:numRef>
          </c:val>
          <c:extLst>
            <c:ext xmlns:c16="http://schemas.microsoft.com/office/drawing/2014/chart" uri="{C3380CC4-5D6E-409C-BE32-E72D297353CC}">
              <c16:uniqueId val="{00000001-B9E8-44F1-B8BD-38EB86D5768D}"/>
            </c:ext>
          </c:extLst>
        </c:ser>
        <c:dLbls>
          <c:showLegendKey val="0"/>
          <c:showVal val="0"/>
          <c:showCatName val="0"/>
          <c:showSerName val="0"/>
          <c:showPercent val="0"/>
          <c:showBubbleSize val="0"/>
        </c:dLbls>
        <c:gapWidth val="115"/>
        <c:overlap val="-20"/>
        <c:axId val="1883035712"/>
        <c:axId val="1883037152"/>
      </c:barChart>
      <c:catAx>
        <c:axId val="1883035712"/>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00"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1883037152"/>
        <c:crosses val="autoZero"/>
        <c:auto val="1"/>
        <c:lblAlgn val="ctr"/>
        <c:lblOffset val="100"/>
        <c:noMultiLvlLbl val="0"/>
      </c:catAx>
      <c:valAx>
        <c:axId val="1883037152"/>
        <c:scaling>
          <c:orientation val="minMax"/>
        </c:scaling>
        <c:delete val="0"/>
        <c:axPos val="b"/>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1883035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r>
              <a:rPr lang="vi-VN"/>
              <a:t>Physics Mechanics</a:t>
            </a:r>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lineChart>
        <c:grouping val="standard"/>
        <c:varyColors val="0"/>
        <c:ser>
          <c:idx val="0"/>
          <c:order val="0"/>
          <c:tx>
            <c:strRef>
              <c:f>Sheet1!$A$10</c:f>
              <c:strCache>
                <c:ptCount val="1"/>
                <c:pt idx="0">
                  <c:v>PUBG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Sheet1!$B$9:$C$9</c:f>
              <c:strCache>
                <c:ptCount val="2"/>
                <c:pt idx="0">
                  <c:v>Debris Count</c:v>
                </c:pt>
                <c:pt idx="1">
                  <c:v>Destruction Flexibility</c:v>
                </c:pt>
              </c:strCache>
            </c:strRef>
          </c:cat>
          <c:val>
            <c:numRef>
              <c:f>Sheet1!$B$10:$C$10</c:f>
              <c:numCache>
                <c:formatCode>0%</c:formatCode>
                <c:ptCount val="2"/>
                <c:pt idx="0" formatCode="General">
                  <c:v>75</c:v>
                </c:pt>
                <c:pt idx="1">
                  <c:v>0.3</c:v>
                </c:pt>
              </c:numCache>
            </c:numRef>
          </c:val>
          <c:smooth val="0"/>
          <c:extLst>
            <c:ext xmlns:c16="http://schemas.microsoft.com/office/drawing/2014/chart" uri="{C3380CC4-5D6E-409C-BE32-E72D297353CC}">
              <c16:uniqueId val="{00000000-BF2D-4170-8CF1-BA72B0A3961D}"/>
            </c:ext>
          </c:extLst>
        </c:ser>
        <c:ser>
          <c:idx val="1"/>
          <c:order val="1"/>
          <c:tx>
            <c:strRef>
              <c:f>Sheet1!$A$11</c:f>
              <c:strCache>
                <c:ptCount val="1"/>
                <c:pt idx="0">
                  <c:v>Battlefield V</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Sheet1!$B$9:$C$9</c:f>
              <c:strCache>
                <c:ptCount val="2"/>
                <c:pt idx="0">
                  <c:v>Debris Count</c:v>
                </c:pt>
                <c:pt idx="1">
                  <c:v>Destruction Flexibility</c:v>
                </c:pt>
              </c:strCache>
            </c:strRef>
          </c:cat>
          <c:val>
            <c:numRef>
              <c:f>Sheet1!$B$11:$C$11</c:f>
              <c:numCache>
                <c:formatCode>0%</c:formatCode>
                <c:ptCount val="2"/>
                <c:pt idx="0" formatCode="General">
                  <c:v>200</c:v>
                </c:pt>
                <c:pt idx="1">
                  <c:v>0.9</c:v>
                </c:pt>
              </c:numCache>
            </c:numRef>
          </c:val>
          <c:smooth val="0"/>
          <c:extLst>
            <c:ext xmlns:c16="http://schemas.microsoft.com/office/drawing/2014/chart" uri="{C3380CC4-5D6E-409C-BE32-E72D297353CC}">
              <c16:uniqueId val="{00000001-BF2D-4170-8CF1-BA72B0A3961D}"/>
            </c:ext>
          </c:extLst>
        </c:ser>
        <c:dLbls>
          <c:showLegendKey val="0"/>
          <c:showVal val="0"/>
          <c:showCatName val="0"/>
          <c:showSerName val="0"/>
          <c:showPercent val="0"/>
          <c:showBubbleSize val="0"/>
        </c:dLbls>
        <c:smooth val="0"/>
        <c:axId val="870560960"/>
        <c:axId val="516557968"/>
      </c:lineChart>
      <c:catAx>
        <c:axId val="8705609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516557968"/>
        <c:crosses val="autoZero"/>
        <c:auto val="1"/>
        <c:lblAlgn val="ctr"/>
        <c:lblOffset val="100"/>
        <c:noMultiLvlLbl val="0"/>
      </c:catAx>
      <c:valAx>
        <c:axId val="516557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870560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defRPr>
      </a:pPr>
      <a:endParaRPr lang="vi-V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r>
              <a:rPr lang="vi-VN"/>
              <a:t>Performace Impact</a:t>
            </a:r>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Sheet1!$B$16</c:f>
              <c:strCache>
                <c:ptCount val="1"/>
                <c:pt idx="0">
                  <c:v>Load Time Increase (s)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Sheet1!$A$17:$A$18</c:f>
              <c:strCache>
                <c:ptCount val="2"/>
                <c:pt idx="0">
                  <c:v>PUBG</c:v>
                </c:pt>
                <c:pt idx="1">
                  <c:v>Battlefield V</c:v>
                </c:pt>
              </c:strCache>
            </c:strRef>
          </c:cat>
          <c:val>
            <c:numRef>
              <c:f>Sheet1!$B$17:$B$18</c:f>
              <c:numCache>
                <c:formatCode>General</c:formatCode>
                <c:ptCount val="2"/>
                <c:pt idx="0">
                  <c:v>6</c:v>
                </c:pt>
                <c:pt idx="1">
                  <c:v>2</c:v>
                </c:pt>
              </c:numCache>
            </c:numRef>
          </c:val>
          <c:extLst>
            <c:ext xmlns:c16="http://schemas.microsoft.com/office/drawing/2014/chart" uri="{C3380CC4-5D6E-409C-BE32-E72D297353CC}">
              <c16:uniqueId val="{00000000-76E1-4DC2-B350-A5A1E5961DF5}"/>
            </c:ext>
          </c:extLst>
        </c:ser>
        <c:dLbls>
          <c:showLegendKey val="0"/>
          <c:showVal val="0"/>
          <c:showCatName val="0"/>
          <c:showSerName val="0"/>
          <c:showPercent val="0"/>
          <c:showBubbleSize val="0"/>
        </c:dLbls>
        <c:gapWidth val="219"/>
        <c:overlap val="-27"/>
        <c:axId val="864459648"/>
        <c:axId val="1036872192"/>
      </c:barChart>
      <c:lineChart>
        <c:grouping val="standard"/>
        <c:varyColors val="0"/>
        <c:ser>
          <c:idx val="1"/>
          <c:order val="1"/>
          <c:tx>
            <c:strRef>
              <c:f>Sheet1!$C$16</c:f>
              <c:strCache>
                <c:ptCount val="1"/>
                <c:pt idx="0">
                  <c:v>FPS Drop (%)</c:v>
                </c:pt>
              </c:strCache>
            </c:strRef>
          </c:tx>
          <c:spPr>
            <a:ln w="34925" cap="rnd">
              <a:solidFill>
                <a:srgbClr val="FF0000"/>
              </a:solidFill>
              <a:round/>
            </a:ln>
            <a:effectLst>
              <a:outerShdw blurRad="57150" dist="19050" dir="5400000" algn="ctr" rotWithShape="0">
                <a:srgbClr val="000000">
                  <a:alpha val="63000"/>
                </a:srgbClr>
              </a:outerShdw>
            </a:effectLst>
          </c:spPr>
          <c:marker>
            <c:symbol val="none"/>
          </c:marker>
          <c:cat>
            <c:strRef>
              <c:f>Sheet1!$A$17:$A$18</c:f>
              <c:strCache>
                <c:ptCount val="2"/>
                <c:pt idx="0">
                  <c:v>PUBG</c:v>
                </c:pt>
                <c:pt idx="1">
                  <c:v>Battlefield V</c:v>
                </c:pt>
              </c:strCache>
            </c:strRef>
          </c:cat>
          <c:val>
            <c:numRef>
              <c:f>Sheet1!$C$17:$C$18</c:f>
              <c:numCache>
                <c:formatCode>0%</c:formatCode>
                <c:ptCount val="2"/>
                <c:pt idx="0">
                  <c:v>0.18</c:v>
                </c:pt>
                <c:pt idx="1">
                  <c:v>7.0000000000000007E-2</c:v>
                </c:pt>
              </c:numCache>
            </c:numRef>
          </c:val>
          <c:smooth val="0"/>
          <c:extLst>
            <c:ext xmlns:c16="http://schemas.microsoft.com/office/drawing/2014/chart" uri="{C3380CC4-5D6E-409C-BE32-E72D297353CC}">
              <c16:uniqueId val="{00000001-76E1-4DC2-B350-A5A1E5961DF5}"/>
            </c:ext>
          </c:extLst>
        </c:ser>
        <c:dLbls>
          <c:showLegendKey val="0"/>
          <c:showVal val="0"/>
          <c:showCatName val="0"/>
          <c:showSerName val="0"/>
          <c:showPercent val="0"/>
          <c:showBubbleSize val="0"/>
        </c:dLbls>
        <c:marker val="1"/>
        <c:smooth val="0"/>
        <c:axId val="1036871232"/>
        <c:axId val="1036872672"/>
      </c:lineChart>
      <c:catAx>
        <c:axId val="86445964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1036872192"/>
        <c:crosses val="autoZero"/>
        <c:auto val="1"/>
        <c:lblAlgn val="ctr"/>
        <c:lblOffset val="100"/>
        <c:noMultiLvlLbl val="0"/>
      </c:catAx>
      <c:valAx>
        <c:axId val="103687219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864459648"/>
        <c:crosses val="autoZero"/>
        <c:crossBetween val="between"/>
      </c:valAx>
      <c:valAx>
        <c:axId val="1036872672"/>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1036871232"/>
        <c:crosses val="max"/>
        <c:crossBetween val="between"/>
      </c:valAx>
      <c:catAx>
        <c:axId val="1036871232"/>
        <c:scaling>
          <c:orientation val="minMax"/>
        </c:scaling>
        <c:delete val="1"/>
        <c:axPos val="b"/>
        <c:numFmt formatCode="General" sourceLinked="1"/>
        <c:majorTickMark val="none"/>
        <c:minorTickMark val="none"/>
        <c:tickLblPos val="nextTo"/>
        <c:crossAx val="103687267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defRPr>
      </a:pPr>
      <a:endParaRPr lang="vi-VN"/>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Sheet1!$B$5:$C$5</cx:f>
        <cx:lvl ptCount="2">
          <cx:pt idx="0">PUBG</cx:pt>
          <cx:pt idx="1">Battlefield V</cx:pt>
        </cx:lvl>
      </cx:strDim>
      <cx:numDim type="val">
        <cx:f dir="row">Sheet1!$B$6:$C$6</cx:f>
        <cx:lvl ptCount="2" formatCode="0%">
          <cx:pt idx="0">0.25</cx:pt>
          <cx:pt idx="1">0.69999999999999996</cx:pt>
        </cx:lvl>
      </cx:numDim>
    </cx:data>
    <cx:data id="1">
      <cx:strDim type="cat">
        <cx:f dir="row">Sheet1!$B$5:$C$5</cx:f>
        <cx:lvl ptCount="2">
          <cx:pt idx="0">PUBG</cx:pt>
          <cx:pt idx="1">Battlefield V</cx:pt>
        </cx:lvl>
      </cx:strDim>
      <cx:numDim type="val">
        <cx:f dir="row">Sheet1!$B$7:$C$7</cx:f>
        <cx:lvl ptCount="2" formatCode="0%">
          <cx:pt idx="0">0.29999999999999999</cx:pt>
          <cx:pt idx="1">0.59999999999999998</cx:pt>
        </cx:lvl>
      </cx:numDim>
    </cx:data>
  </cx:chartData>
  <cx:chart>
    <cx:title pos="t" align="ctr" overlay="0">
      <cx:tx>
        <cx:txData>
          <cx:v>Impact on Gameplay</cx:v>
        </cx:txData>
      </cx:tx>
      <cx:txPr>
        <a:bodyPr spcFirstLastPara="1" vertOverflow="ellipsis" horzOverflow="overflow" wrap="square" lIns="0" tIns="0" rIns="0" bIns="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213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defRPr>
          </a:pPr>
          <a:r>
            <a:rPr lang="vi-VN" sz="2130" b="1" i="0" spc="100" baseline="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ffectLst>
                <a:outerShdw blurRad="50800" dist="38100" dir="5400000" algn="t" rotWithShape="0">
                  <a:srgbClr val="000000">
                    <a:alpha val="40000"/>
                  </a:srgbClr>
                </a:outerShdw>
              </a:effectLst>
              <a:latin typeface="Bierstadt" panose="020B0004020202020204" pitchFamily="34" charset="0"/>
              <a:ea typeface="Calibri" panose="020F0502020204030204" pitchFamily="34" charset="0"/>
              <a:cs typeface="Calibri" panose="020F0502020204030204" pitchFamily="34" charset="0"/>
            </a:rPr>
            <a:t>Impact on Gameplay</a:t>
          </a:r>
        </a:p>
      </cx:txPr>
    </cx:title>
    <cx:plotArea>
      <cx:plotAreaRegion>
        <cx:series layoutId="boxWhisker" uniqueId="{DEBE0F1D-47DB-4152-8338-38955210FE04}">
          <cx:tx>
            <cx:txData>
              <cx:f>Sheet1!$A$6</cx:f>
              <cx:v>Engagement Impact</cx:v>
            </cx:txData>
          </cx:tx>
          <cx:dataId val="0"/>
          <cx:layoutPr>
            <cx:visibility meanLine="1" meanMarker="1" nonoutliers="0" outliers="1"/>
            <cx:statistics quartileMethod="exclusive"/>
          </cx:layoutPr>
        </cx:series>
        <cx:series layoutId="boxWhisker" uniqueId="{8A08C0C5-75D3-4438-9896-F882404045EA}">
          <cx:tx>
            <cx:txData>
              <cx:f>Sheet1!$A$7</cx:f>
              <cx:v>Destruction Usage %</cx:v>
            </cx:txData>
          </cx:tx>
          <cx:dataId val="1"/>
          <cx:layoutPr>
            <cx:visibility meanLine="1" meanMarker="1" nonoutliers="0" outliers="1"/>
            <cx:statistics quartileMethod="exclusive"/>
          </cx:layoutPr>
        </cx:series>
      </cx:plotAreaRegion>
      <cx:axis id="0">
        <cx:catScaling gapWidth="1.5"/>
        <cx:tickLabels/>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axis>
      <cx:axis id="1">
        <cx:valScaling/>
        <cx:majorGridlines/>
        <cx:tickLabels/>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axis>
    </cx:plotArea>
    <cx:legend pos="b" align="ctr" overlay="0">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409">
  <cs:axisTitle>
    <cs:lnRef idx="0"/>
    <cs:fillRef idx="0"/>
    <cs:effectRef idx="0"/>
    <cs:fontRef idx="minor">
      <a:schemeClr val="lt1">
        <a:lumMod val="95000"/>
      </a:schemeClr>
    </cs:fontRef>
    <cs:defRPr sz="1197"/>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cs:chartArea>
  <cs:dataLabel>
    <cs:lnRef idx="0"/>
    <cs:fillRef idx="0"/>
    <cs:effectRef idx="0"/>
    <cs:fontRef idx="minor">
      <a:schemeClr val="lt1">
        <a:lumMod val="9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lt1"/>
    </cs:fontRef>
    <cs:spPr>
      <a:ln>
        <a:solidFill>
          <a:schemeClr val="phClr"/>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1197"/>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1197"/>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2128"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1197"/>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1197"/>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3/14/2025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05226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3/14/2025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076663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3/14/2025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4577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3/14/2025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071857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3/14/2025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45611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3/14/2025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50724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3/14/2025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096686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3/14/2025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209070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3/14/2025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301622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3/14/2025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09400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3/14/2025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782719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3/14/2025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137950"/>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14/relationships/chartEx" Target="../charts/chartEx1.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0" name="Rectangle 1079">
            <a:extLst>
              <a:ext uri="{FF2B5EF4-FFF2-40B4-BE49-F238E27FC236}">
                <a16:creationId xmlns:a16="http://schemas.microsoft.com/office/drawing/2014/main" id="{FF9FFCE1-E057-415B-A971-88EC7E22A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6CCCA3-7D0F-BC60-F389-0BA7CED4C2DA}"/>
              </a:ext>
            </a:extLst>
          </p:cNvPr>
          <p:cNvSpPr>
            <a:spLocks noGrp="1"/>
          </p:cNvSpPr>
          <p:nvPr>
            <p:ph type="ctrTitle"/>
          </p:nvPr>
        </p:nvSpPr>
        <p:spPr>
          <a:xfrm>
            <a:off x="521209" y="676430"/>
            <a:ext cx="3462236" cy="2947460"/>
          </a:xfrm>
        </p:spPr>
        <p:txBody>
          <a:bodyPr anchor="t">
            <a:normAutofit/>
          </a:bodyPr>
          <a:lstStyle/>
          <a:p>
            <a:pPr algn="just">
              <a:lnSpc>
                <a:spcPct val="90000"/>
              </a:lnSpc>
            </a:pPr>
            <a:br>
              <a:rPr lang="en-US" sz="3400">
                <a:latin typeface="Calibri "/>
              </a:rPr>
            </a:br>
            <a:r>
              <a:rPr lang="en-US" sz="3400">
                <a:latin typeface="Calibri "/>
              </a:rPr>
              <a:t>PHÂN TÍCH TÍNH NĂNG "SANHOK DESTRUCTION" TRONG PUBG </a:t>
            </a:r>
            <a:endParaRPr lang="vi-VN" sz="3400">
              <a:latin typeface="Calibri "/>
            </a:endParaRPr>
          </a:p>
        </p:txBody>
      </p:sp>
      <p:sp>
        <p:nvSpPr>
          <p:cNvPr id="1082" name="Rectangle 1081">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346557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4" name="Rectangle 1083">
            <a:extLst>
              <a:ext uri="{FF2B5EF4-FFF2-40B4-BE49-F238E27FC236}">
                <a16:creationId xmlns:a16="http://schemas.microsoft.com/office/drawing/2014/main" id="{D58401B5-5F1B-4D21-9AC3-AAEC8D3665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1704" y="6300216"/>
            <a:ext cx="729360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60E61DC4-5348-FA3D-8997-6CB1A6FBABAE}"/>
              </a:ext>
            </a:extLst>
          </p:cNvPr>
          <p:cNvPicPr>
            <a:picLocks noChangeAspect="1"/>
          </p:cNvPicPr>
          <p:nvPr/>
        </p:nvPicPr>
        <p:blipFill>
          <a:blip r:embed="rId2"/>
          <a:stretch>
            <a:fillRect/>
          </a:stretch>
        </p:blipFill>
        <p:spPr>
          <a:xfrm>
            <a:off x="4370481" y="409097"/>
            <a:ext cx="7303652" cy="512060"/>
          </a:xfrm>
          <a:prstGeom prst="rect">
            <a:avLst/>
          </a:prstGeom>
        </p:spPr>
      </p:pic>
      <p:pic>
        <p:nvPicPr>
          <p:cNvPr id="19" name="Picture 18">
            <a:extLst>
              <a:ext uri="{FF2B5EF4-FFF2-40B4-BE49-F238E27FC236}">
                <a16:creationId xmlns:a16="http://schemas.microsoft.com/office/drawing/2014/main" id="{B8077A38-2922-EF87-2BD5-1DC684BF4BB7}"/>
              </a:ext>
            </a:extLst>
          </p:cNvPr>
          <p:cNvPicPr>
            <a:picLocks noChangeAspect="1"/>
          </p:cNvPicPr>
          <p:nvPr/>
        </p:nvPicPr>
        <p:blipFill>
          <a:blip r:embed="rId3"/>
          <a:stretch>
            <a:fillRect/>
          </a:stretch>
        </p:blipFill>
        <p:spPr>
          <a:xfrm>
            <a:off x="4371705" y="931204"/>
            <a:ext cx="7303652" cy="5328819"/>
          </a:xfrm>
          <a:prstGeom prst="rect">
            <a:avLst/>
          </a:prstGeom>
        </p:spPr>
      </p:pic>
      <p:sp>
        <p:nvSpPr>
          <p:cNvPr id="6" name="TextBox 5">
            <a:extLst>
              <a:ext uri="{FF2B5EF4-FFF2-40B4-BE49-F238E27FC236}">
                <a16:creationId xmlns:a16="http://schemas.microsoft.com/office/drawing/2014/main" id="{9D85D2F6-4CEC-2737-749F-94ADCB4A2A6F}"/>
              </a:ext>
            </a:extLst>
          </p:cNvPr>
          <p:cNvSpPr txBox="1"/>
          <p:nvPr/>
        </p:nvSpPr>
        <p:spPr>
          <a:xfrm>
            <a:off x="573884" y="3623890"/>
            <a:ext cx="3353544" cy="716991"/>
          </a:xfrm>
          <a:prstGeom prst="rect">
            <a:avLst/>
          </a:prstGeom>
          <a:noFill/>
        </p:spPr>
        <p:txBody>
          <a:bodyPr wrap="square">
            <a:spAutoFit/>
          </a:bodyPr>
          <a:lstStyle/>
          <a:p>
            <a:pPr marL="0" marR="0" algn="just">
              <a:lnSpc>
                <a:spcPct val="115000"/>
              </a:lnSpc>
              <a:spcAft>
                <a:spcPts val="800"/>
              </a:spcAft>
            </a:pPr>
            <a:r>
              <a:rPr lang="vi-VN" sz="1200" b="1" i="1" kern="100">
                <a:effectLst/>
                <a:latin typeface="Calibri Light" panose="020F0302020204030204" pitchFamily="34" charset="0"/>
                <a:ea typeface="Calibri Light" panose="020F0302020204030204" pitchFamily="34" charset="0"/>
                <a:cs typeface="Calibri Light" panose="020F0302020204030204" pitchFamily="34" charset="0"/>
              </a:rPr>
              <a:t>Lưu ý</a:t>
            </a:r>
            <a:r>
              <a:rPr lang="vi-VN" sz="1200" i="1" kern="100">
                <a:effectLst/>
                <a:latin typeface="Calibri Light" panose="020F0302020204030204" pitchFamily="34" charset="0"/>
                <a:ea typeface="Calibri Light" panose="020F0302020204030204" pitchFamily="34" charset="0"/>
                <a:cs typeface="Calibri Light" panose="020F0302020204030204" pitchFamily="34" charset="0"/>
              </a:rPr>
              <a:t>: Dữ liệu phân tích được </a:t>
            </a:r>
            <a:r>
              <a:rPr lang="vi-VN" sz="1200" i="1" kern="100">
                <a:latin typeface="Calibri Light" panose="020F0302020204030204" pitchFamily="34" charset="0"/>
                <a:ea typeface="Calibri Light" panose="020F0302020204030204" pitchFamily="34" charset="0"/>
                <a:cs typeface="Calibri Light" panose="020F0302020204030204" pitchFamily="34" charset="0"/>
              </a:rPr>
              <a:t>lấy </a:t>
            </a:r>
            <a:r>
              <a:rPr lang="vi-VN" sz="1200" i="1" kern="100">
                <a:effectLst/>
                <a:latin typeface="Calibri Light" panose="020F0302020204030204" pitchFamily="34" charset="0"/>
                <a:ea typeface="Calibri Light" panose="020F0302020204030204" pitchFamily="34" charset="0"/>
                <a:cs typeface="Calibri Light" panose="020F0302020204030204" pitchFamily="34" charset="0"/>
              </a:rPr>
              <a:t>trên trải nghiệm cá nhân, tổng hợp từ cộng đồng và thông báo của nhà phát triển game.</a:t>
            </a:r>
            <a:endParaRPr lang="vi-VN" sz="1200" kern="100">
              <a:effectLst/>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5" name="Subtitle 4">
            <a:extLst>
              <a:ext uri="{FF2B5EF4-FFF2-40B4-BE49-F238E27FC236}">
                <a16:creationId xmlns:a16="http://schemas.microsoft.com/office/drawing/2014/main" id="{1837B840-FA03-1001-FD5E-8CEACFB2A57D}"/>
              </a:ext>
            </a:extLst>
          </p:cNvPr>
          <p:cNvSpPr>
            <a:spLocks noGrp="1"/>
          </p:cNvSpPr>
          <p:nvPr>
            <p:ph type="subTitle" idx="1"/>
          </p:nvPr>
        </p:nvSpPr>
        <p:spPr/>
        <p:txBody>
          <a:bodyPr/>
          <a:lstStyle/>
          <a:p>
            <a:endParaRPr lang="vi-VN"/>
          </a:p>
        </p:txBody>
      </p:sp>
    </p:spTree>
    <p:extLst>
      <p:ext uri="{BB962C8B-B14F-4D97-AF65-F5344CB8AC3E}">
        <p14:creationId xmlns:p14="http://schemas.microsoft.com/office/powerpoint/2010/main" val="22773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7D52C-7190-55E6-17A0-2E3B9013CBC6}"/>
              </a:ext>
            </a:extLst>
          </p:cNvPr>
          <p:cNvSpPr>
            <a:spLocks noGrp="1"/>
          </p:cNvSpPr>
          <p:nvPr>
            <p:ph type="title"/>
          </p:nvPr>
        </p:nvSpPr>
        <p:spPr>
          <a:xfrm>
            <a:off x="517869" y="1259290"/>
            <a:ext cx="4486749" cy="4870457"/>
          </a:xfrm>
        </p:spPr>
        <p:txBody>
          <a:bodyPr>
            <a:normAutofit fontScale="90000"/>
          </a:bodyPr>
          <a:lstStyle/>
          <a:p>
            <a:pPr algn="just" defTabSz="457200"/>
            <a:r>
              <a:rPr lang="vi-VN" sz="2000" b="0">
                <a:latin typeface="Calibri Light" panose="020F0302020204030204" pitchFamily="34" charset="0"/>
                <a:ea typeface="Calibri Light" panose="020F0302020204030204" pitchFamily="34" charset="0"/>
                <a:cs typeface="Calibri Light" panose="020F0302020204030204" pitchFamily="34" charset="0"/>
              </a:rPr>
              <a:t>	Sanhok Destruction là một tính năng mới được thử nghiệm trong PUBG PC, áp dụng trên bản đồ Sanhok. Tính năng này làm thay đổi địa hình của map trong trận đấu thông qua việc phá hủy công trình, cầu, vách đá, v.v.</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Mục đích của thử nghiệm:</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Đánh giá khả năng thay đổi môi trường trận đấu theo hành động của người chơi.</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Xem xét tác động của việc phá hủy công trình đến chiến thuật, tạo ra những khoảnh khắc bất ngờ và tăng tính chân thực cho trận đấu.</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Được giới thiệu vào : Version 33.1, 20/2024.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3" name="Content Placeholder 2">
            <a:extLst>
              <a:ext uri="{FF2B5EF4-FFF2-40B4-BE49-F238E27FC236}">
                <a16:creationId xmlns:a16="http://schemas.microsoft.com/office/drawing/2014/main" id="{E47046C1-95DE-84BC-32E6-38C9E71B0E13}"/>
              </a:ext>
            </a:extLst>
          </p:cNvPr>
          <p:cNvSpPr>
            <a:spLocks noGrp="1"/>
          </p:cNvSpPr>
          <p:nvPr>
            <p:ph idx="1"/>
          </p:nvPr>
        </p:nvSpPr>
        <p:spPr>
          <a:xfrm>
            <a:off x="6652949" y="1259291"/>
            <a:ext cx="5021182" cy="4870457"/>
          </a:xfrm>
        </p:spPr>
        <p:txBody>
          <a:bodyPr/>
          <a:lstStyle/>
          <a:p>
            <a:endParaRPr lang="en-US"/>
          </a:p>
        </p:txBody>
      </p:sp>
      <p:grpSp>
        <p:nvGrpSpPr>
          <p:cNvPr id="6" name="Group 5">
            <a:extLst>
              <a:ext uri="{FF2B5EF4-FFF2-40B4-BE49-F238E27FC236}">
                <a16:creationId xmlns:a16="http://schemas.microsoft.com/office/drawing/2014/main" id="{2D5037C8-8E12-E8CC-7E7B-586E2CC4BE62}"/>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3FDED2BF-2FDF-0CE5-4EA8-3AB03BBE95BD}"/>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CED5ACFE-73F2-7E91-CF2E-6C8AECAFFB87}"/>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1C518BD4-DB45-059F-4DDE-C93C9C13E257}"/>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1. Giới thiệu tính năng</a:t>
            </a:r>
            <a:endParaRPr lang="vi-VN" sz="3000" b="1">
              <a:solidFill>
                <a:schemeClr val="bg1"/>
              </a:solidFill>
            </a:endParaRPr>
          </a:p>
        </p:txBody>
      </p:sp>
      <p:pic>
        <p:nvPicPr>
          <p:cNvPr id="13" name="Picture 12">
            <a:extLst>
              <a:ext uri="{FF2B5EF4-FFF2-40B4-BE49-F238E27FC236}">
                <a16:creationId xmlns:a16="http://schemas.microsoft.com/office/drawing/2014/main" id="{E96D5C8E-93B5-F20E-EB06-C11610C5A5FD}"/>
              </a:ext>
            </a:extLst>
          </p:cNvPr>
          <p:cNvPicPr>
            <a:picLocks noChangeAspect="1"/>
          </p:cNvPicPr>
          <p:nvPr/>
        </p:nvPicPr>
        <p:blipFill>
          <a:blip r:embed="rId3"/>
          <a:stretch>
            <a:fillRect/>
          </a:stretch>
        </p:blipFill>
        <p:spPr>
          <a:xfrm>
            <a:off x="5765378" y="1259290"/>
            <a:ext cx="6016908" cy="5151342"/>
          </a:xfrm>
          <a:prstGeom prst="rect">
            <a:avLst/>
          </a:prstGeom>
        </p:spPr>
      </p:pic>
    </p:spTree>
    <p:extLst>
      <p:ext uri="{BB962C8B-B14F-4D97-AF65-F5344CB8AC3E}">
        <p14:creationId xmlns:p14="http://schemas.microsoft.com/office/powerpoint/2010/main" val="84390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A6016-109A-E027-AD40-67266AECE9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5B84A1-96C9-61CB-1123-FA239C2CE8AD}"/>
              </a:ext>
            </a:extLst>
          </p:cNvPr>
          <p:cNvSpPr>
            <a:spLocks noGrp="1"/>
          </p:cNvSpPr>
          <p:nvPr>
            <p:ph type="title"/>
          </p:nvPr>
        </p:nvSpPr>
        <p:spPr>
          <a:xfrm>
            <a:off x="7686265" y="1378476"/>
            <a:ext cx="3865266" cy="4870457"/>
          </a:xfrm>
        </p:spPr>
        <p:txBody>
          <a:bodyPr>
            <a:normAutofit fontScale="90000"/>
          </a:bodyPr>
          <a:lstStyle/>
          <a:p>
            <a:pPr indent="457200" algn="just" defTabSz="457200"/>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Tác động của Red Zone (Vùng oanh tạc): Các khu vực bị đánh bom có tỷ lệ sập đổ công trình. Đặc biệt, nếu người chơi đang ở trong công trình nguyên vẹn khi bị Red Zone tấn công, họ sẽ không chịu sát thương từ Red Zone.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Phá hủy do người chơi kích hoạt: Người chơi có thể sử dụng các vật phẩm gây nổ như C4, Sticky Bomb, Grenade, Panzerfaust và Mortar để phá hủy công trình. Nếu người chơi ở ngoài khu vực an toàn khi phá hủy công trình, họ sẽ phải nhận sát thương từ vũ khí gây nổ khi công trình bị phá hủy.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3" name="Content Placeholder 2">
            <a:extLst>
              <a:ext uri="{FF2B5EF4-FFF2-40B4-BE49-F238E27FC236}">
                <a16:creationId xmlns:a16="http://schemas.microsoft.com/office/drawing/2014/main" id="{37F56E50-AF41-E06B-22E4-CE1F635E6B1C}"/>
              </a:ext>
            </a:extLst>
          </p:cNvPr>
          <p:cNvSpPr>
            <a:spLocks noGrp="1"/>
          </p:cNvSpPr>
          <p:nvPr>
            <p:ph idx="1"/>
          </p:nvPr>
        </p:nvSpPr>
        <p:spPr>
          <a:xfrm>
            <a:off x="871581" y="1468225"/>
            <a:ext cx="5021182" cy="4870457"/>
          </a:xfrm>
        </p:spPr>
        <p:txBody>
          <a:bodyPr/>
          <a:lstStyle/>
          <a:p>
            <a:endParaRPr lang="en-US"/>
          </a:p>
        </p:txBody>
      </p:sp>
      <p:grpSp>
        <p:nvGrpSpPr>
          <p:cNvPr id="6" name="Group 5">
            <a:extLst>
              <a:ext uri="{FF2B5EF4-FFF2-40B4-BE49-F238E27FC236}">
                <a16:creationId xmlns:a16="http://schemas.microsoft.com/office/drawing/2014/main" id="{29E7A962-2222-D054-2E2F-0AF6F4274B4F}"/>
              </a:ext>
            </a:extLst>
          </p:cNvPr>
          <p:cNvGrpSpPr/>
          <p:nvPr/>
        </p:nvGrpSpPr>
        <p:grpSpPr>
          <a:xfrm>
            <a:off x="0" y="-3"/>
            <a:ext cx="12192000" cy="884905"/>
            <a:chOff x="0" y="-2"/>
            <a:chExt cx="12192000" cy="663192"/>
          </a:xfrm>
        </p:grpSpPr>
        <p:pic>
          <p:nvPicPr>
            <p:cNvPr id="5" name="Picture 4">
              <a:extLst>
                <a:ext uri="{FF2B5EF4-FFF2-40B4-BE49-F238E27FC236}">
                  <a16:creationId xmlns:a16="http://schemas.microsoft.com/office/drawing/2014/main" id="{835EDBAD-4A82-E572-9200-60EC28EA678C}"/>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3127997E-1E55-2F3D-4214-12EB22A6B29D}"/>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45E30215-4143-9649-1BEC-E1803AC25676}"/>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2. Cơ chế hoạt động </a:t>
            </a:r>
            <a:endParaRPr lang="vi-VN" sz="3000" b="1">
              <a:solidFill>
                <a:schemeClr val="bg1"/>
              </a:solidFill>
            </a:endParaRPr>
          </a:p>
        </p:txBody>
      </p:sp>
      <p:sp>
        <p:nvSpPr>
          <p:cNvPr id="24" name="TextBox 23">
            <a:extLst>
              <a:ext uri="{FF2B5EF4-FFF2-40B4-BE49-F238E27FC236}">
                <a16:creationId xmlns:a16="http://schemas.microsoft.com/office/drawing/2014/main" id="{A5C2AA41-E60B-5243-DF7A-565BE4A1E74C}"/>
              </a:ext>
            </a:extLst>
          </p:cNvPr>
          <p:cNvSpPr txBox="1"/>
          <p:nvPr/>
        </p:nvSpPr>
        <p:spPr>
          <a:xfrm>
            <a:off x="7686265" y="1283559"/>
            <a:ext cx="5864888" cy="369332"/>
          </a:xfrm>
          <a:prstGeom prst="rect">
            <a:avLst/>
          </a:prstGeom>
          <a:noFill/>
        </p:spPr>
        <p:txBody>
          <a:bodyPr wrap="square">
            <a:spAutoFit/>
          </a:bodyPr>
          <a:lstStyle/>
          <a:p>
            <a:r>
              <a:rPr lang="vi-VN" sz="1800" b="1">
                <a:latin typeface="Calibri Light" panose="020F0302020204030204" pitchFamily="34" charset="0"/>
                <a:ea typeface="Calibri Light" panose="020F0302020204030204" pitchFamily="34" charset="0"/>
                <a:cs typeface="Calibri Light" panose="020F0302020204030204" pitchFamily="34" charset="0"/>
              </a:rPr>
              <a:t>2.1. Các phương thức phá hủy</a:t>
            </a:r>
            <a:endParaRPr lang="vi-VN" b="1"/>
          </a:p>
        </p:txBody>
      </p:sp>
      <p:pic>
        <p:nvPicPr>
          <p:cNvPr id="26" name="Picture 25">
            <a:extLst>
              <a:ext uri="{FF2B5EF4-FFF2-40B4-BE49-F238E27FC236}">
                <a16:creationId xmlns:a16="http://schemas.microsoft.com/office/drawing/2014/main" id="{3599DEAC-847B-3B81-F4F4-D3B852F92C1A}"/>
              </a:ext>
            </a:extLst>
          </p:cNvPr>
          <p:cNvPicPr>
            <a:picLocks noChangeAspect="1"/>
          </p:cNvPicPr>
          <p:nvPr/>
        </p:nvPicPr>
        <p:blipFill>
          <a:blip r:embed="rId3"/>
          <a:stretch>
            <a:fillRect/>
          </a:stretch>
        </p:blipFill>
        <p:spPr>
          <a:xfrm>
            <a:off x="361737" y="1291141"/>
            <a:ext cx="6568966" cy="5107830"/>
          </a:xfrm>
          <a:prstGeom prst="rect">
            <a:avLst/>
          </a:prstGeom>
        </p:spPr>
      </p:pic>
    </p:spTree>
    <p:extLst>
      <p:ext uri="{BB962C8B-B14F-4D97-AF65-F5344CB8AC3E}">
        <p14:creationId xmlns:p14="http://schemas.microsoft.com/office/powerpoint/2010/main" val="1091647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26BC0-119A-C75B-51E1-9462E7C049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CD40F5-5657-F227-3C18-E4E5352EC1C9}"/>
              </a:ext>
            </a:extLst>
          </p:cNvPr>
          <p:cNvSpPr>
            <a:spLocks noGrp="1"/>
          </p:cNvSpPr>
          <p:nvPr>
            <p:ph type="title"/>
          </p:nvPr>
        </p:nvSpPr>
        <p:spPr>
          <a:xfrm>
            <a:off x="635857" y="924993"/>
            <a:ext cx="3945975" cy="4870457"/>
          </a:xfrm>
        </p:spPr>
        <p:txBody>
          <a:bodyPr>
            <a:normAutofit fontScale="90000"/>
          </a:bodyPr>
          <a:lstStyle/>
          <a:p>
            <a:pPr algn="just" defTabSz="457200"/>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a:latin typeface="Calibri Light" panose="020F0302020204030204" pitchFamily="34" charset="0"/>
                <a:ea typeface="Calibri Light" panose="020F0302020204030204" pitchFamily="34" charset="0"/>
                <a:cs typeface="Calibri Light" panose="020F0302020204030204" pitchFamily="34" charset="0"/>
              </a:rPr>
              <a:t>2.2. Các môi trường và vật thể</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có thể phá hủy hoàn toàn: Bao gồm nhà gỗ, nhà bê tông và cây cối.</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có thể phá hủy một phần: Bao gồm nhà đá, nhà thép và đất.</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không thể phá hủy: Là những vật thể mang tính biểu tượng và không ảnh hưởng đến gameplay.</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6" name="Group 5">
            <a:extLst>
              <a:ext uri="{FF2B5EF4-FFF2-40B4-BE49-F238E27FC236}">
                <a16:creationId xmlns:a16="http://schemas.microsoft.com/office/drawing/2014/main" id="{64EA34E2-1118-DC4E-9B87-DE4C6D75FF6E}"/>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7E58D671-3CCF-D79B-6993-FD2E4ABB038D}"/>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0A3715DD-AC6C-22B6-3F38-E1D7503AAA3B}"/>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82F5FA26-9BDB-1063-08C0-D371CE59610E}"/>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2. Cơ chế hoạt động </a:t>
            </a:r>
            <a:endParaRPr lang="vi-VN" sz="3000" b="1">
              <a:solidFill>
                <a:schemeClr val="bg1"/>
              </a:solidFill>
            </a:endParaRPr>
          </a:p>
        </p:txBody>
      </p:sp>
      <p:grpSp>
        <p:nvGrpSpPr>
          <p:cNvPr id="19" name="Group 18">
            <a:extLst>
              <a:ext uri="{FF2B5EF4-FFF2-40B4-BE49-F238E27FC236}">
                <a16:creationId xmlns:a16="http://schemas.microsoft.com/office/drawing/2014/main" id="{A06E4DEF-D44A-BED0-8BBC-3FB83AA5D856}"/>
              </a:ext>
            </a:extLst>
          </p:cNvPr>
          <p:cNvGrpSpPr/>
          <p:nvPr/>
        </p:nvGrpSpPr>
        <p:grpSpPr>
          <a:xfrm>
            <a:off x="5063612" y="1127484"/>
            <a:ext cx="6870861" cy="5460128"/>
            <a:chOff x="165684" y="1137318"/>
            <a:chExt cx="7049306" cy="5651157"/>
          </a:xfrm>
        </p:grpSpPr>
        <p:pic>
          <p:nvPicPr>
            <p:cNvPr id="20" name="Picture 19">
              <a:extLst>
                <a:ext uri="{FF2B5EF4-FFF2-40B4-BE49-F238E27FC236}">
                  <a16:creationId xmlns:a16="http://schemas.microsoft.com/office/drawing/2014/main" id="{110C60DF-72C8-5716-3271-73AAF8F8FDCA}"/>
                </a:ext>
              </a:extLst>
            </p:cNvPr>
            <p:cNvPicPr>
              <a:picLocks noChangeAspect="1"/>
            </p:cNvPicPr>
            <p:nvPr/>
          </p:nvPicPr>
          <p:blipFill>
            <a:blip r:embed="rId3"/>
            <a:stretch>
              <a:fillRect/>
            </a:stretch>
          </p:blipFill>
          <p:spPr>
            <a:xfrm>
              <a:off x="3692228" y="1137318"/>
              <a:ext cx="3522762" cy="2828473"/>
            </a:xfrm>
            <a:prstGeom prst="rect">
              <a:avLst/>
            </a:prstGeom>
          </p:spPr>
        </p:pic>
        <p:pic>
          <p:nvPicPr>
            <p:cNvPr id="21" name="Picture 20">
              <a:extLst>
                <a:ext uri="{FF2B5EF4-FFF2-40B4-BE49-F238E27FC236}">
                  <a16:creationId xmlns:a16="http://schemas.microsoft.com/office/drawing/2014/main" id="{AB8B5448-3FDA-9FAB-DB4C-F34E8C44B35C}"/>
                </a:ext>
              </a:extLst>
            </p:cNvPr>
            <p:cNvPicPr>
              <a:picLocks noChangeAspect="1"/>
            </p:cNvPicPr>
            <p:nvPr/>
          </p:nvPicPr>
          <p:blipFill>
            <a:blip r:embed="rId4"/>
            <a:stretch>
              <a:fillRect/>
            </a:stretch>
          </p:blipFill>
          <p:spPr>
            <a:xfrm>
              <a:off x="165684" y="1137318"/>
              <a:ext cx="3526544" cy="2828473"/>
            </a:xfrm>
            <a:prstGeom prst="rect">
              <a:avLst/>
            </a:prstGeom>
          </p:spPr>
        </p:pic>
        <p:pic>
          <p:nvPicPr>
            <p:cNvPr id="22" name="Picture 21">
              <a:extLst>
                <a:ext uri="{FF2B5EF4-FFF2-40B4-BE49-F238E27FC236}">
                  <a16:creationId xmlns:a16="http://schemas.microsoft.com/office/drawing/2014/main" id="{0A74FB40-7818-AA1C-A92B-4CF1825373F7}"/>
                </a:ext>
              </a:extLst>
            </p:cNvPr>
            <p:cNvPicPr>
              <a:picLocks noChangeAspect="1"/>
            </p:cNvPicPr>
            <p:nvPr/>
          </p:nvPicPr>
          <p:blipFill>
            <a:blip r:embed="rId5"/>
            <a:stretch>
              <a:fillRect/>
            </a:stretch>
          </p:blipFill>
          <p:spPr>
            <a:xfrm>
              <a:off x="3692227" y="3962445"/>
              <a:ext cx="3522763" cy="2826030"/>
            </a:xfrm>
            <a:prstGeom prst="rect">
              <a:avLst/>
            </a:prstGeom>
          </p:spPr>
        </p:pic>
        <p:pic>
          <p:nvPicPr>
            <p:cNvPr id="23" name="Picture 22">
              <a:extLst>
                <a:ext uri="{FF2B5EF4-FFF2-40B4-BE49-F238E27FC236}">
                  <a16:creationId xmlns:a16="http://schemas.microsoft.com/office/drawing/2014/main" id="{F523505D-E66E-DD98-2D5A-7C4DF111252F}"/>
                </a:ext>
              </a:extLst>
            </p:cNvPr>
            <p:cNvPicPr>
              <a:picLocks noChangeAspect="1"/>
            </p:cNvPicPr>
            <p:nvPr/>
          </p:nvPicPr>
          <p:blipFill>
            <a:blip r:embed="rId6"/>
            <a:stretch>
              <a:fillRect/>
            </a:stretch>
          </p:blipFill>
          <p:spPr>
            <a:xfrm>
              <a:off x="165684" y="3963347"/>
              <a:ext cx="3526543" cy="2817813"/>
            </a:xfrm>
            <a:prstGeom prst="rect">
              <a:avLst/>
            </a:prstGeom>
          </p:spPr>
        </p:pic>
      </p:grpSp>
    </p:spTree>
    <p:extLst>
      <p:ext uri="{BB962C8B-B14F-4D97-AF65-F5344CB8AC3E}">
        <p14:creationId xmlns:p14="http://schemas.microsoft.com/office/powerpoint/2010/main" val="1572440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953FC-74CC-E16F-E30E-1C7AE9EA3066}"/>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2073BB6D-4A01-622E-F6A7-4151EBB6F0C5}"/>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D1F2F9EE-6F3D-6681-F9A5-19D44708D4E1}"/>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DE521975-45A5-1112-EF47-9BCB46BB6DF6}"/>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0A2CF320-56BD-0CF4-0632-42F7B5B4B3DA}"/>
              </a:ext>
            </a:extLst>
          </p:cNvPr>
          <p:cNvSpPr txBox="1"/>
          <p:nvPr/>
        </p:nvSpPr>
        <p:spPr>
          <a:xfrm>
            <a:off x="517868" y="165451"/>
            <a:ext cx="7475757"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3. Điểm nổi bật của tính năng</a:t>
            </a:r>
            <a:endParaRPr lang="vi-VN" sz="3000" b="1">
              <a:solidFill>
                <a:schemeClr val="bg1"/>
              </a:solidFill>
            </a:endParaRPr>
          </a:p>
        </p:txBody>
      </p:sp>
      <p:sp>
        <p:nvSpPr>
          <p:cNvPr id="19" name="TextBox 18">
            <a:extLst>
              <a:ext uri="{FF2B5EF4-FFF2-40B4-BE49-F238E27FC236}">
                <a16:creationId xmlns:a16="http://schemas.microsoft.com/office/drawing/2014/main" id="{FB10DCE7-18C6-5C8E-D0F0-CE3391A18C7B}"/>
              </a:ext>
            </a:extLst>
          </p:cNvPr>
          <p:cNvSpPr txBox="1"/>
          <p:nvPr/>
        </p:nvSpPr>
        <p:spPr>
          <a:xfrm>
            <a:off x="7000568" y="1158620"/>
            <a:ext cx="4660490" cy="6186309"/>
          </a:xfrm>
          <a:prstGeom prst="rect">
            <a:avLst/>
          </a:prstGeom>
          <a:noFill/>
        </p:spPr>
        <p:txBody>
          <a:bodyPr wrap="square">
            <a:spAutoFit/>
          </a:bodyPr>
          <a:lstStyle/>
          <a:p>
            <a:pPr algn="just" defTabSz="457200"/>
            <a:br>
              <a:rPr lang="vi-VN" sz="1800" b="0">
                <a:latin typeface="Calibri Light" panose="020F0302020204030204" pitchFamily="34" charset="0"/>
                <a:ea typeface="Calibri Light" panose="020F0302020204030204" pitchFamily="34" charset="0"/>
                <a:cs typeface="Calibri Light" panose="020F0302020204030204" pitchFamily="34" charset="0"/>
              </a:rPr>
            </a:br>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Trải nghiệm chiến trường chân thực và sống động hơn </a:t>
            </a:r>
            <a:r>
              <a:rPr lang="vi-VN" sz="1800" b="0">
                <a:latin typeface="Calibri Light" panose="020F0302020204030204" pitchFamily="34" charset="0"/>
                <a:ea typeface="Calibri Light" panose="020F0302020204030204" pitchFamily="34" charset="0"/>
                <a:cs typeface="Calibri Light" panose="020F0302020204030204" pitchFamily="34" charset="0"/>
              </a:rPr>
              <a:t>– Môi trường có thể bị phá hủy, tạo ra sự thay đổi động trong lối chơi, giúp game trở nên thực tế và hấp dẫn hơn.</a:t>
            </a:r>
          </a:p>
          <a:p>
            <a:pPr algn="just" defTabSz="457200"/>
            <a:endParaRPr lang="vi-VN" sz="1800" b="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Tạo thêm chiến thuật và biến số trong trận đấu </a:t>
            </a:r>
            <a:r>
              <a:rPr lang="vi-VN" sz="1800" b="0">
                <a:latin typeface="Calibri Light" panose="020F0302020204030204" pitchFamily="34" charset="0"/>
                <a:ea typeface="Calibri Light" panose="020F0302020204030204" pitchFamily="34" charset="0"/>
                <a:cs typeface="Calibri Light" panose="020F0302020204030204" pitchFamily="34" charset="0"/>
              </a:rPr>
              <a:t>– Người chơi có thể tận dụng các vụ nổ hoặc phá hủy vật thể để thay đổi địa hình, mở ra cơ hội tấn công hoặc phòng thủ linh hoạt hơn.</a:t>
            </a:r>
          </a:p>
          <a:p>
            <a:pPr algn="just" defTabSz="457200"/>
            <a:endParaRPr lang="vi-VN" sz="1800" b="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Hiệu ứng hình ảnh hoành tráng, nâng tầm trải nghiệm </a:t>
            </a:r>
            <a:r>
              <a:rPr lang="vi-VN" sz="1800" b="0">
                <a:latin typeface="Calibri Light" panose="020F0302020204030204" pitchFamily="34" charset="0"/>
                <a:ea typeface="Calibri Light" panose="020F0302020204030204" pitchFamily="34" charset="0"/>
                <a:cs typeface="Calibri Light" panose="020F0302020204030204" pitchFamily="34" charset="0"/>
              </a:rPr>
              <a:t>– Hiệu ứng nổ mạnh mẽ, khói bụi và sự sụp đổ của công trình mang đến cảm giác mãn nhãn, khiến mỗi trận đấu trở nên kịch tính hơn</a:t>
            </a:r>
          </a:p>
          <a:p>
            <a:pPr algn="just" defTabSz="457200"/>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endParaRPr lang="vi-VN" sz="1800" b="0">
              <a:latin typeface="Calibri Light" panose="020F0302020204030204" pitchFamily="34" charset="0"/>
              <a:ea typeface="Calibri Light" panose="020F0302020204030204" pitchFamily="34" charset="0"/>
              <a:cs typeface="Calibri Light" panose="020F0302020204030204" pitchFamily="34" charset="0"/>
            </a:endParaRPr>
          </a:p>
        </p:txBody>
      </p:sp>
      <p:pic>
        <p:nvPicPr>
          <p:cNvPr id="20" name="Picture 2">
            <a:extLst>
              <a:ext uri="{FF2B5EF4-FFF2-40B4-BE49-F238E27FC236}">
                <a16:creationId xmlns:a16="http://schemas.microsoft.com/office/drawing/2014/main" id="{E34AC209-FACA-1D1E-A4BD-A5220C394B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942" y="1485432"/>
            <a:ext cx="6152732" cy="4870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6541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AA4FF-C9AD-4993-8835-F3F85B2D3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AF3D44-F522-8FEC-9754-C816582DBC72}"/>
              </a:ext>
            </a:extLst>
          </p:cNvPr>
          <p:cNvSpPr>
            <a:spLocks noGrp="1"/>
          </p:cNvSpPr>
          <p:nvPr>
            <p:ph type="title"/>
          </p:nvPr>
        </p:nvSpPr>
        <p:spPr>
          <a:xfrm>
            <a:off x="2258179" y="953838"/>
            <a:ext cx="7869047" cy="792780"/>
          </a:xfrm>
        </p:spPr>
        <p:txBody>
          <a:bodyPr>
            <a:normAutofit/>
          </a:bodyPr>
          <a:lstStyle/>
          <a:p>
            <a:pPr algn="just" defTabSz="457200"/>
            <a:r>
              <a:rPr lang="vi-VN" sz="2000" b="0">
                <a:latin typeface="Calibri Light" panose="020F0302020204030204" pitchFamily="34" charset="0"/>
                <a:ea typeface="Calibri Light" panose="020F0302020204030204" pitchFamily="34" charset="0"/>
                <a:cs typeface="Calibri Light" panose="020F0302020204030204" pitchFamily="34" charset="0"/>
              </a:rPr>
              <a:t>Chức năng này thu hút những người chơi </a:t>
            </a:r>
            <a:r>
              <a:rPr lang="vi-VN" sz="2000">
                <a:latin typeface="Calibri Light" panose="020F0302020204030204" pitchFamily="34" charset="0"/>
                <a:ea typeface="Calibri Light" panose="020F0302020204030204" pitchFamily="34" charset="0"/>
                <a:cs typeface="Calibri Light" panose="020F0302020204030204" pitchFamily="34" charset="0"/>
              </a:rPr>
              <a:t>đã có kinh nghiệm </a:t>
            </a:r>
            <a:r>
              <a:rPr lang="vi-VN" sz="2000" b="0">
                <a:latin typeface="Calibri Light" panose="020F0302020204030204" pitchFamily="34" charset="0"/>
                <a:ea typeface="Calibri Light" panose="020F0302020204030204" pitchFamily="34" charset="0"/>
                <a:cs typeface="Calibri Light" panose="020F0302020204030204" pitchFamily="34" charset="0"/>
              </a:rPr>
              <a:t>hoặc chơi lâu năm và những người thích </a:t>
            </a:r>
            <a:r>
              <a:rPr lang="vi-VN" sz="2000">
                <a:latin typeface="Calibri Light" panose="020F0302020204030204" pitchFamily="34" charset="0"/>
                <a:ea typeface="Calibri Light" panose="020F0302020204030204" pitchFamily="34" charset="0"/>
                <a:cs typeface="Calibri Light" panose="020F0302020204030204" pitchFamily="34" charset="0"/>
              </a:rPr>
              <a:t>lối chơi hành động, nhanh và chủ động</a:t>
            </a:r>
            <a:r>
              <a:rPr lang="vi-VN" sz="2000" b="0">
                <a:latin typeface="Calibri Light" panose="020F0302020204030204" pitchFamily="34" charset="0"/>
                <a:ea typeface="Calibri Light" panose="020F0302020204030204" pitchFamily="34" charset="0"/>
                <a:cs typeface="Calibri Light" panose="020F0302020204030204" pitchFamily="34" charset="0"/>
              </a:rPr>
              <a:t>.</a:t>
            </a:r>
          </a:p>
        </p:txBody>
      </p:sp>
      <p:grpSp>
        <p:nvGrpSpPr>
          <p:cNvPr id="6" name="Group 5">
            <a:extLst>
              <a:ext uri="{FF2B5EF4-FFF2-40B4-BE49-F238E27FC236}">
                <a16:creationId xmlns:a16="http://schemas.microsoft.com/office/drawing/2014/main" id="{F608503A-8EDA-A467-36D4-BC5905C9CA18}"/>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20499E92-4306-821D-BFAC-16574DB180B3}"/>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AFEFFFCE-7F27-B37F-4436-119C4454549F}"/>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BC92088A-B7EE-069D-6722-C39F41A77D34}"/>
              </a:ext>
            </a:extLst>
          </p:cNvPr>
          <p:cNvSpPr txBox="1"/>
          <p:nvPr/>
        </p:nvSpPr>
        <p:spPr>
          <a:xfrm>
            <a:off x="517868" y="165451"/>
            <a:ext cx="7475757" cy="553998"/>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Người Chơi Lựa Chọn Sanhok Destruction</a:t>
            </a:r>
            <a:endParaRPr lang="vi-VN" sz="3000" b="1">
              <a:solidFill>
                <a:schemeClr val="bg1"/>
              </a:solidFill>
            </a:endParaRPr>
          </a:p>
        </p:txBody>
      </p:sp>
      <p:grpSp>
        <p:nvGrpSpPr>
          <p:cNvPr id="7" name="Group 6">
            <a:extLst>
              <a:ext uri="{FF2B5EF4-FFF2-40B4-BE49-F238E27FC236}">
                <a16:creationId xmlns:a16="http://schemas.microsoft.com/office/drawing/2014/main" id="{C49734A0-AC9D-8EEB-4924-A7D7E01F10BF}"/>
              </a:ext>
            </a:extLst>
          </p:cNvPr>
          <p:cNvGrpSpPr/>
          <p:nvPr/>
        </p:nvGrpSpPr>
        <p:grpSpPr>
          <a:xfrm>
            <a:off x="527703" y="1815552"/>
            <a:ext cx="5230154" cy="3295831"/>
            <a:chOff x="6853480" y="-1377098"/>
            <a:chExt cx="4572000" cy="2743200"/>
          </a:xfrm>
          <a:effectLst>
            <a:glow rad="63500">
              <a:schemeClr val="accent1">
                <a:satMod val="175000"/>
                <a:alpha val="40000"/>
              </a:schemeClr>
            </a:glow>
          </a:effectLst>
          <a:scene3d>
            <a:camera prst="perspectiveFront"/>
            <a:lightRig rig="threePt" dir="t"/>
          </a:scene3d>
        </p:grpSpPr>
        <p:graphicFrame>
          <p:nvGraphicFramePr>
            <p:cNvPr id="8" name="Chart 7">
              <a:extLst>
                <a:ext uri="{FF2B5EF4-FFF2-40B4-BE49-F238E27FC236}">
                  <a16:creationId xmlns:a16="http://schemas.microsoft.com/office/drawing/2014/main" id="{7177F5BE-8F8C-4F54-9F3C-ED5C7EC18CBD}"/>
                </a:ext>
              </a:extLst>
            </p:cNvPr>
            <p:cNvGraphicFramePr>
              <a:graphicFrameLocks/>
            </p:cNvGraphicFramePr>
            <p:nvPr>
              <p:extLst>
                <p:ext uri="{D42A27DB-BD31-4B8C-83A1-F6EECF244321}">
                  <p14:modId xmlns:p14="http://schemas.microsoft.com/office/powerpoint/2010/main" val="1942107925"/>
                </p:ext>
              </p:extLst>
            </p:nvPr>
          </p:nvGraphicFramePr>
          <p:xfrm>
            <a:off x="6853480" y="-1377098"/>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400967AB-ED30-D801-87F7-E0A6225AB2B2}"/>
                </a:ext>
              </a:extLst>
            </p:cNvPr>
            <p:cNvSpPr txBox="1"/>
            <p:nvPr/>
          </p:nvSpPr>
          <p:spPr>
            <a:xfrm>
              <a:off x="10264195" y="-880363"/>
              <a:ext cx="737419" cy="230553"/>
            </a:xfrm>
            <a:prstGeom prst="rect">
              <a:avLst/>
            </a:prstGeom>
            <a:noFill/>
            <a:sp3d/>
          </p:spPr>
          <p:txBody>
            <a:bodyPr wrap="square" rtlCol="0">
              <a:spAutoFit/>
            </a:bodyPr>
            <a:lstStyle/>
            <a:p>
              <a:pPr defTabSz="457200"/>
              <a:r>
                <a:rPr lang="vi-VN" sz="1200" b="1">
                  <a:solidFill>
                    <a:srgbClr val="00B050"/>
                  </a:solidFill>
                </a:rPr>
                <a:t>15%</a:t>
              </a:r>
            </a:p>
          </p:txBody>
        </p:sp>
      </p:grpSp>
      <p:graphicFrame>
        <p:nvGraphicFramePr>
          <p:cNvPr id="11" name="Chart 10">
            <a:extLst>
              <a:ext uri="{FF2B5EF4-FFF2-40B4-BE49-F238E27FC236}">
                <a16:creationId xmlns:a16="http://schemas.microsoft.com/office/drawing/2014/main" id="{E6260D07-6388-A220-59AF-3FBBF0F8F09F}"/>
              </a:ext>
            </a:extLst>
          </p:cNvPr>
          <p:cNvGraphicFramePr>
            <a:graphicFrameLocks/>
          </p:cNvGraphicFramePr>
          <p:nvPr>
            <p:extLst>
              <p:ext uri="{D42A27DB-BD31-4B8C-83A1-F6EECF244321}">
                <p14:modId xmlns:p14="http://schemas.microsoft.com/office/powerpoint/2010/main" val="2485676212"/>
              </p:ext>
            </p:extLst>
          </p:nvPr>
        </p:nvGraphicFramePr>
        <p:xfrm>
          <a:off x="6493138" y="1815552"/>
          <a:ext cx="5230155" cy="3295831"/>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11">
            <a:extLst>
              <a:ext uri="{FF2B5EF4-FFF2-40B4-BE49-F238E27FC236}">
                <a16:creationId xmlns:a16="http://schemas.microsoft.com/office/drawing/2014/main" id="{5608696B-BA60-11B1-2B5B-F9FC2F34D7A9}"/>
              </a:ext>
            </a:extLst>
          </p:cNvPr>
          <p:cNvSpPr txBox="1"/>
          <p:nvPr/>
        </p:nvSpPr>
        <p:spPr>
          <a:xfrm>
            <a:off x="504191" y="5257203"/>
            <a:ext cx="5230154" cy="1077218"/>
          </a:xfrm>
          <a:prstGeom prst="rect">
            <a:avLst/>
          </a:prstGeom>
          <a:noFill/>
        </p:spPr>
        <p:txBody>
          <a:bodyPr wrap="square" rtlCol="0">
            <a:spAutoFit/>
          </a:bodyPr>
          <a:lstStyle/>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Tính năng này đã thành công trong việc thu hút nhóm người chơi có kinh nghiệm, thể hiện qua tỷ lệ chọn Sanhok Destruction tăng dần từ </a:t>
            </a:r>
            <a:r>
              <a:rPr lang="vi-VN" sz="1600" b="1">
                <a:latin typeface="Calibri Light" panose="020F0302020204030204" pitchFamily="34" charset="0"/>
                <a:ea typeface="Calibri Light" panose="020F0302020204030204" pitchFamily="34" charset="0"/>
                <a:cs typeface="Calibri Light" panose="020F0302020204030204" pitchFamily="34" charset="0"/>
              </a:rPr>
              <a:t>7% đến 15%  </a:t>
            </a:r>
            <a:r>
              <a:rPr lang="vi-VN" sz="1600">
                <a:latin typeface="Calibri Light" panose="020F0302020204030204" pitchFamily="34" charset="0"/>
                <a:ea typeface="Calibri Light" panose="020F0302020204030204" pitchFamily="34" charset="0"/>
                <a:cs typeface="Calibri Light" panose="020F0302020204030204" pitchFamily="34" charset="0"/>
              </a:rPr>
              <a:t>trên tổng số trận đầu tham gia ở các </a:t>
            </a:r>
            <a:r>
              <a:rPr lang="vi-VN" sz="1600" b="1">
                <a:latin typeface="Calibri Light" panose="020F0302020204030204" pitchFamily="34" charset="0"/>
                <a:ea typeface="Calibri Light" panose="020F0302020204030204" pitchFamily="34" charset="0"/>
                <a:cs typeface="Calibri Light" panose="020F0302020204030204" pitchFamily="34" charset="0"/>
              </a:rPr>
              <a:t>Tier từ 2 đến 5</a:t>
            </a:r>
            <a:r>
              <a:rPr lang="vi-VN" sz="1600">
                <a:latin typeface="Calibri Light" panose="020F0302020204030204" pitchFamily="34" charset="0"/>
                <a:ea typeface="Calibri Light" panose="020F0302020204030204" pitchFamily="34" charset="0"/>
                <a:cs typeface="Calibri Light" panose="020F0302020204030204" pitchFamily="34" charset="0"/>
              </a:rPr>
              <a:t>.</a:t>
            </a:r>
            <a:endParaRPr lang="vi-VN" sz="150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3" name="TextBox 12">
            <a:extLst>
              <a:ext uri="{FF2B5EF4-FFF2-40B4-BE49-F238E27FC236}">
                <a16:creationId xmlns:a16="http://schemas.microsoft.com/office/drawing/2014/main" id="{7D48501E-FDE1-F4C1-DFDE-9142F5201D63}"/>
              </a:ext>
            </a:extLst>
          </p:cNvPr>
          <p:cNvSpPr txBox="1"/>
          <p:nvPr/>
        </p:nvSpPr>
        <p:spPr>
          <a:xfrm>
            <a:off x="6414479" y="5257203"/>
            <a:ext cx="5403895" cy="1077218"/>
          </a:xfrm>
          <a:prstGeom prst="rect">
            <a:avLst/>
          </a:prstGeom>
          <a:noFill/>
        </p:spPr>
        <p:txBody>
          <a:bodyPr wrap="square" rtlCol="0">
            <a:spAutoFit/>
          </a:bodyPr>
          <a:lstStyle/>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Những người chơi có phong cách chơi chủ động, nhanh và thiên về hành động có tỷ lệ chọn chế độ Sanhok Destruction lên đến 20% trên tổng số trận đấu tham gia, trong khi những người chơi thiên về phòng thủ ít tham gia thử nghiệm chế độ này.</a:t>
            </a:r>
            <a:endParaRPr lang="vi-VN" sz="150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4" name="TextBox 13">
            <a:extLst>
              <a:ext uri="{FF2B5EF4-FFF2-40B4-BE49-F238E27FC236}">
                <a16:creationId xmlns:a16="http://schemas.microsoft.com/office/drawing/2014/main" id="{4533845F-1F4D-1D61-EADB-FB88A52DC12C}"/>
              </a:ext>
            </a:extLst>
          </p:cNvPr>
          <p:cNvSpPr txBox="1"/>
          <p:nvPr/>
        </p:nvSpPr>
        <p:spPr>
          <a:xfrm>
            <a:off x="7150052" y="2578758"/>
            <a:ext cx="843573" cy="276999"/>
          </a:xfrm>
          <a:prstGeom prst="rect">
            <a:avLst/>
          </a:prstGeom>
          <a:noFill/>
        </p:spPr>
        <p:txBody>
          <a:bodyPr wrap="square" rtlCol="0">
            <a:spAutoFit/>
          </a:bodyPr>
          <a:lstStyle/>
          <a:p>
            <a:pPr defTabSz="457200"/>
            <a:r>
              <a:rPr lang="vi-VN" sz="1200" b="1">
                <a:solidFill>
                  <a:srgbClr val="00B050"/>
                </a:solidFill>
              </a:rPr>
              <a:t>20%</a:t>
            </a:r>
          </a:p>
        </p:txBody>
      </p:sp>
    </p:spTree>
    <p:extLst>
      <p:ext uri="{BB962C8B-B14F-4D97-AF65-F5344CB8AC3E}">
        <p14:creationId xmlns:p14="http://schemas.microsoft.com/office/powerpoint/2010/main" val="2197964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90467-6D0D-5BB2-3721-B27189733207}"/>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EBDC0C60-A946-DCAE-BF88-8E98D910F5DD}"/>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0CF5E771-6276-0C6D-72C8-AB96C9FF3B03}"/>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7E8AFBAC-8CC8-A223-0655-8A14D455113E}"/>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83A70932-D5B4-625E-D22C-71629B62F5EC}"/>
              </a:ext>
            </a:extLst>
          </p:cNvPr>
          <p:cNvSpPr txBox="1"/>
          <p:nvPr/>
        </p:nvSpPr>
        <p:spPr>
          <a:xfrm>
            <a:off x="517868" y="165451"/>
            <a:ext cx="8380326" cy="584775"/>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So sánh tính năng với tựa game </a:t>
            </a:r>
            <a:r>
              <a:rPr lang="vi-VN" sz="3200" b="1">
                <a:solidFill>
                  <a:schemeClr val="bg1"/>
                </a:solidFill>
                <a:latin typeface="Calibri "/>
              </a:rPr>
              <a:t>Battlefield V</a:t>
            </a:r>
            <a:endParaRPr lang="vi-VN" sz="3000" b="1">
              <a:solidFill>
                <a:schemeClr val="bg1"/>
              </a:solidFill>
              <a:latin typeface="Calibri "/>
            </a:endParaRPr>
          </a:p>
        </p:txBody>
      </p:sp>
      <p:graphicFrame>
        <p:nvGraphicFramePr>
          <p:cNvPr id="18" name="Chart 17">
            <a:extLst>
              <a:ext uri="{FF2B5EF4-FFF2-40B4-BE49-F238E27FC236}">
                <a16:creationId xmlns:a16="http://schemas.microsoft.com/office/drawing/2014/main" id="{76FB3BC6-82EE-D103-3DE9-A2B36EB2311F}"/>
              </a:ext>
            </a:extLst>
          </p:cNvPr>
          <p:cNvGraphicFramePr>
            <a:graphicFrameLocks/>
          </p:cNvGraphicFramePr>
          <p:nvPr>
            <p:extLst>
              <p:ext uri="{D42A27DB-BD31-4B8C-83A1-F6EECF244321}">
                <p14:modId xmlns:p14="http://schemas.microsoft.com/office/powerpoint/2010/main" val="1590593892"/>
              </p:ext>
            </p:extLst>
          </p:nvPr>
        </p:nvGraphicFramePr>
        <p:xfrm>
          <a:off x="703576" y="1175422"/>
          <a:ext cx="4932113" cy="2743200"/>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1="http://schemas.microsoft.com/office/drawing/2015/9/8/chartex">
        <mc:Choice Requires="cx1">
          <p:graphicFrame>
            <p:nvGraphicFramePr>
              <p:cNvPr id="2" name="Chart 1">
                <a:extLst>
                  <a:ext uri="{FF2B5EF4-FFF2-40B4-BE49-F238E27FC236}">
                    <a16:creationId xmlns:a16="http://schemas.microsoft.com/office/drawing/2014/main" id="{A57BF0CA-7F3B-1E88-DC08-84CD5FB926E6}"/>
                  </a:ext>
                </a:extLst>
              </p:cNvPr>
              <p:cNvGraphicFramePr/>
              <p:nvPr>
                <p:extLst>
                  <p:ext uri="{D42A27DB-BD31-4B8C-83A1-F6EECF244321}">
                    <p14:modId xmlns:p14="http://schemas.microsoft.com/office/powerpoint/2010/main" val="1866889787"/>
                  </p:ext>
                </p:extLst>
              </p:nvPr>
            </p:nvGraphicFramePr>
            <p:xfrm>
              <a:off x="6264622" y="1175422"/>
              <a:ext cx="4932113" cy="2743200"/>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2" name="Chart 1">
                <a:extLst>
                  <a:ext uri="{FF2B5EF4-FFF2-40B4-BE49-F238E27FC236}">
                    <a16:creationId xmlns:a16="http://schemas.microsoft.com/office/drawing/2014/main" id="{A57BF0CA-7F3B-1E88-DC08-84CD5FB926E6}"/>
                  </a:ext>
                </a:extLst>
              </p:cNvPr>
              <p:cNvPicPr>
                <a:picLocks noGrp="1" noRot="1" noChangeAspect="1" noMove="1" noResize="1" noEditPoints="1" noAdjustHandles="1" noChangeArrowheads="1" noChangeShapeType="1"/>
              </p:cNvPicPr>
              <p:nvPr/>
            </p:nvPicPr>
            <p:blipFill>
              <a:blip r:embed="rId5"/>
              <a:stretch>
                <a:fillRect/>
              </a:stretch>
            </p:blipFill>
            <p:spPr>
              <a:xfrm>
                <a:off x="6264622" y="1175422"/>
                <a:ext cx="4932113" cy="2743200"/>
              </a:xfrm>
              <a:prstGeom prst="rect">
                <a:avLst/>
              </a:prstGeom>
            </p:spPr>
          </p:pic>
        </mc:Fallback>
      </mc:AlternateContent>
      <p:sp>
        <p:nvSpPr>
          <p:cNvPr id="14" name="TextBox 13">
            <a:extLst>
              <a:ext uri="{FF2B5EF4-FFF2-40B4-BE49-F238E27FC236}">
                <a16:creationId xmlns:a16="http://schemas.microsoft.com/office/drawing/2014/main" id="{637373EB-66CE-4E3A-F42A-0E26A5C5E0F8}"/>
              </a:ext>
            </a:extLst>
          </p:cNvPr>
          <p:cNvSpPr txBox="1"/>
          <p:nvPr/>
        </p:nvSpPr>
        <p:spPr>
          <a:xfrm>
            <a:off x="742745" y="4146608"/>
            <a:ext cx="4879960" cy="2169825"/>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giữ chiến thuật ổn định , giúp người chơi kiểm soát trận đấu tốt hơn</a:t>
            </a:r>
          </a:p>
          <a:p>
            <a:pPr algn="just" defTabSz="274320"/>
            <a:r>
              <a:rPr lang="vi-VN" sz="1500" i="1">
                <a:latin typeface="Calibri Light" panose="020F0302020204030204" pitchFamily="34" charset="0"/>
                <a:ea typeface="Calibri Light" panose="020F0302020204030204" pitchFamily="34" charset="0"/>
                <a:cs typeface="Calibri Light" panose="020F0302020204030204" pitchFamily="34" charset="0"/>
              </a:rPr>
              <a:t>	Ít mất cover </a:t>
            </a:r>
            <a:r>
              <a:rPr lang="vi-VN" sz="1500">
                <a:latin typeface="Calibri Light" panose="020F0302020204030204" pitchFamily="34" charset="0"/>
                <a:ea typeface="Calibri Light" panose="020F0302020204030204" pitchFamily="34" charset="0"/>
                <a:cs typeface="Calibri Light" panose="020F0302020204030204" pitchFamily="34" charset="0"/>
              </a:rPr>
              <a:t>(20% vs 50% Battlefield V):Dễ kiểm soát vị trí và giảm khả năng bị lộ, hỗ trợ chiến thuật di chuyển và ẩn nấp.</a:t>
            </a:r>
          </a:p>
          <a:p>
            <a:pPr algn="just" defTabSz="274320"/>
            <a:r>
              <a:rPr lang="vi-VN" sz="1500" i="1">
                <a:latin typeface="Calibri Light" panose="020F0302020204030204" pitchFamily="34" charset="0"/>
                <a:ea typeface="Calibri Light" panose="020F0302020204030204" pitchFamily="34" charset="0"/>
                <a:cs typeface="Calibri Light" panose="020F0302020204030204" pitchFamily="34" charset="0"/>
              </a:rPr>
              <a:t>	Hạ gục do phá hủy thấp (15% vs 40%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Tập trung vào kỹ năng chiến thuật, di chuyển và tầm nhìn thay vì phá hủy môi trường, giúp tối ưu hóa chiến đấu và sử dụng tài nguyên.</a:t>
            </a:r>
          </a:p>
        </p:txBody>
      </p:sp>
      <p:sp>
        <p:nvSpPr>
          <p:cNvPr id="20" name="TextBox 19">
            <a:extLst>
              <a:ext uri="{FF2B5EF4-FFF2-40B4-BE49-F238E27FC236}">
                <a16:creationId xmlns:a16="http://schemas.microsoft.com/office/drawing/2014/main" id="{8215F675-8BEE-D001-2B10-9CC14130BA57}"/>
              </a:ext>
            </a:extLst>
          </p:cNvPr>
          <p:cNvSpPr txBox="1"/>
          <p:nvPr/>
        </p:nvSpPr>
        <p:spPr>
          <a:xfrm>
            <a:off x="6264622" y="4149389"/>
            <a:ext cx="4932113" cy="1938992"/>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tạo ra lối chơi ổn định hơn, ít bị thay đổi hơn do tác động môi trường</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Engagement Impact (25% vs 75% Battlefield V):</a:t>
            </a:r>
            <a:r>
              <a:rPr lang="vi-VN" sz="1500">
                <a:latin typeface="Calibri Light" panose="020F0302020204030204" pitchFamily="34" charset="0"/>
                <a:ea typeface="Calibri Light" panose="020F0302020204030204" pitchFamily="34" charset="0"/>
                <a:cs typeface="Calibri Light" panose="020F0302020204030204" pitchFamily="34" charset="0"/>
              </a:rPr>
              <a:t>PUBG ít phụ thuộc vào môi trường, giảm yếu tố ngẫu nhiên, giữ lối chơi chiến thuật ổn định.</a:t>
            </a:r>
          </a:p>
          <a:p>
            <a:pPr algn="just" defTabSz="457200"/>
            <a:r>
              <a:rPr lang="vi-VN" sz="1500">
                <a:latin typeface="Calibri Light" panose="020F0302020204030204" pitchFamily="34" charset="0"/>
                <a:ea typeface="Calibri Light" panose="020F0302020204030204" pitchFamily="34" charset="0"/>
                <a:cs typeface="Calibri Light" panose="020F0302020204030204" pitchFamily="34" charset="0"/>
              </a:rPr>
              <a:t>	Destruction Usage % (30% vs 70% Battlefield V): Ít phá hủy môi trường trong PUBG giúp người chơi duy trì kiểm soát trận đấu, tránh xáo trộn do yếu tố môi trường.</a:t>
            </a:r>
          </a:p>
        </p:txBody>
      </p:sp>
    </p:spTree>
    <p:extLst>
      <p:ext uri="{BB962C8B-B14F-4D97-AF65-F5344CB8AC3E}">
        <p14:creationId xmlns:p14="http://schemas.microsoft.com/office/powerpoint/2010/main" val="4032020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13C2B-5374-C08F-6E4D-6C8F32398B02}"/>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941CB099-EF0D-A684-836A-8289983959DA}"/>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02123AD9-9193-9B9D-178B-A54EEA65DF5F}"/>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ED2B03C8-546D-8203-E258-80DEA2BE070A}"/>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2FDEFEBF-9217-310F-EA1B-3B248355D195}"/>
              </a:ext>
            </a:extLst>
          </p:cNvPr>
          <p:cNvSpPr txBox="1"/>
          <p:nvPr/>
        </p:nvSpPr>
        <p:spPr>
          <a:xfrm>
            <a:off x="517868" y="165451"/>
            <a:ext cx="8380326" cy="584775"/>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So sánh tính năng với tựa game </a:t>
            </a:r>
            <a:r>
              <a:rPr lang="vi-VN" sz="3200" b="1">
                <a:solidFill>
                  <a:schemeClr val="bg1"/>
                </a:solidFill>
                <a:latin typeface="Calibri "/>
              </a:rPr>
              <a:t>Battlefield V</a:t>
            </a:r>
            <a:endParaRPr lang="vi-VN" sz="3000" b="1">
              <a:solidFill>
                <a:schemeClr val="bg1"/>
              </a:solidFill>
              <a:latin typeface="Calibri "/>
            </a:endParaRPr>
          </a:p>
        </p:txBody>
      </p:sp>
      <p:graphicFrame>
        <p:nvGraphicFramePr>
          <p:cNvPr id="3" name="Chart 2">
            <a:extLst>
              <a:ext uri="{FF2B5EF4-FFF2-40B4-BE49-F238E27FC236}">
                <a16:creationId xmlns:a16="http://schemas.microsoft.com/office/drawing/2014/main" id="{40B2D27B-AD74-2D4A-645E-B448536B996A}"/>
              </a:ext>
            </a:extLst>
          </p:cNvPr>
          <p:cNvGraphicFramePr>
            <a:graphicFrameLocks/>
          </p:cNvGraphicFramePr>
          <p:nvPr>
            <p:extLst>
              <p:ext uri="{D42A27DB-BD31-4B8C-83A1-F6EECF244321}">
                <p14:modId xmlns:p14="http://schemas.microsoft.com/office/powerpoint/2010/main" val="4084241189"/>
              </p:ext>
            </p:extLst>
          </p:nvPr>
        </p:nvGraphicFramePr>
        <p:xfrm>
          <a:off x="739256" y="1130657"/>
          <a:ext cx="4928119" cy="29412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698D432-FA13-5DA1-9BA7-A0BE8D130FCB}"/>
              </a:ext>
            </a:extLst>
          </p:cNvPr>
          <p:cNvGraphicFramePr>
            <a:graphicFrameLocks/>
          </p:cNvGraphicFramePr>
          <p:nvPr>
            <p:extLst>
              <p:ext uri="{D42A27DB-BD31-4B8C-83A1-F6EECF244321}">
                <p14:modId xmlns:p14="http://schemas.microsoft.com/office/powerpoint/2010/main" val="1592810498"/>
              </p:ext>
            </p:extLst>
          </p:nvPr>
        </p:nvGraphicFramePr>
        <p:xfrm>
          <a:off x="6334127" y="1111608"/>
          <a:ext cx="4838697" cy="2941282"/>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6375B4A9-4266-8579-BEAB-A32BBC4292F8}"/>
              </a:ext>
            </a:extLst>
          </p:cNvPr>
          <p:cNvSpPr txBox="1"/>
          <p:nvPr/>
        </p:nvSpPr>
        <p:spPr>
          <a:xfrm>
            <a:off x="742745" y="4146608"/>
            <a:ext cx="4879960" cy="2169825"/>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gặp hạn chế trong cơ chế phá hủy, ảnh hưởng đến trải nghiệm chiến đấu</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Cơ chế vật lý kém linh hoạt (Destruction Flexibility: 30% vs. 90%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Mô hình phá hủy cố định, không phản ứng tự nhiên theo lực tác động, làm giảm độ chân thực và tính chiến thuật.</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Số lượng mảnh vỡ thấp (Debris Count: 75 vs. 200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Hiệu ứng vật lý đơn giản, không tạo ra nhiều yếu tố che chắn hay thay đổi địa hình trong trận đấu.</a:t>
            </a:r>
          </a:p>
        </p:txBody>
      </p:sp>
      <p:sp>
        <p:nvSpPr>
          <p:cNvPr id="11" name="TextBox 10">
            <a:extLst>
              <a:ext uri="{FF2B5EF4-FFF2-40B4-BE49-F238E27FC236}">
                <a16:creationId xmlns:a16="http://schemas.microsoft.com/office/drawing/2014/main" id="{1613F632-A223-0241-D418-F88DAFAC3A08}"/>
              </a:ext>
            </a:extLst>
          </p:cNvPr>
          <p:cNvSpPr txBox="1"/>
          <p:nvPr/>
        </p:nvSpPr>
        <p:spPr>
          <a:xfrm>
            <a:off x="6264622" y="4149389"/>
            <a:ext cx="4932113" cy="1708160"/>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bị ảnh hưởng hiệu suất nhiều hơn khi xảy ra phá hủy.</a:t>
            </a:r>
            <a:r>
              <a:rPr lang="vi-VN" sz="1500" i="1">
                <a:latin typeface="Calibri Light" panose="020F0302020204030204" pitchFamily="34" charset="0"/>
                <a:ea typeface="Calibri Light" panose="020F0302020204030204" pitchFamily="34" charset="0"/>
                <a:cs typeface="Calibri Light" panose="020F0302020204030204" pitchFamily="34" charset="0"/>
              </a:rPr>
              <a:t>	Giảm FPS đáng kể (FPS Drop: 15-25% vs. 5-10%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Hiệu suất không ổn định khi có hiệu ứng phá hủy, ảnh hưởng đến trải nghiệm người chơi.</a:t>
            </a:r>
          </a:p>
          <a:p>
            <a:pPr algn="just" defTabSz="457200"/>
            <a:r>
              <a:rPr lang="vi-VN" sz="1500">
                <a:latin typeface="Calibri Light" panose="020F0302020204030204" pitchFamily="34" charset="0"/>
                <a:ea typeface="Calibri Light" panose="020F0302020204030204" pitchFamily="34" charset="0"/>
                <a:cs typeface="Calibri Light" panose="020F0302020204030204" pitchFamily="34" charset="0"/>
              </a:rPr>
              <a:t>	</a:t>
            </a:r>
            <a:r>
              <a:rPr lang="vi-VN" sz="1500" i="1">
                <a:latin typeface="Calibri Light" panose="020F0302020204030204" pitchFamily="34" charset="0"/>
                <a:ea typeface="Calibri Light" panose="020F0302020204030204" pitchFamily="34" charset="0"/>
                <a:cs typeface="Calibri Light" panose="020F0302020204030204" pitchFamily="34" charset="0"/>
              </a:rPr>
              <a:t>Thời gian tải bản đồ lâu hơn (Loading Time Increase: ~5-7s vs. ~1-2s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PUBG cần nhiều tài nguyên hơn để xử lý phá hủy, làm tăng thời gian tải trận.</a:t>
            </a:r>
          </a:p>
        </p:txBody>
      </p:sp>
    </p:spTree>
    <p:extLst>
      <p:ext uri="{BB962C8B-B14F-4D97-AF65-F5344CB8AC3E}">
        <p14:creationId xmlns:p14="http://schemas.microsoft.com/office/powerpoint/2010/main" val="166079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18D66-6F50-023A-29F0-B73A53C1E258}"/>
            </a:ext>
          </a:extLst>
        </p:cNvPr>
        <p:cNvGrpSpPr/>
        <p:nvPr/>
      </p:nvGrpSpPr>
      <p:grpSpPr>
        <a:xfrm>
          <a:off x="0" y="0"/>
          <a:ext cx="0" cy="0"/>
          <a:chOff x="0" y="0"/>
          <a:chExt cx="0" cy="0"/>
        </a:xfrm>
      </p:grpSpPr>
      <p:sp>
        <p:nvSpPr>
          <p:cNvPr id="28" name="Rectangle: Rounded Corners 27">
            <a:extLst>
              <a:ext uri="{FF2B5EF4-FFF2-40B4-BE49-F238E27FC236}">
                <a16:creationId xmlns:a16="http://schemas.microsoft.com/office/drawing/2014/main" id="{82DC9B2D-1755-156E-316C-434701C25C3D}"/>
              </a:ext>
            </a:extLst>
          </p:cNvPr>
          <p:cNvSpPr/>
          <p:nvPr/>
        </p:nvSpPr>
        <p:spPr>
          <a:xfrm>
            <a:off x="438148" y="148165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29" name="Rectangle: Rounded Corners 28">
            <a:extLst>
              <a:ext uri="{FF2B5EF4-FFF2-40B4-BE49-F238E27FC236}">
                <a16:creationId xmlns:a16="http://schemas.microsoft.com/office/drawing/2014/main" id="{C5A205EB-2B73-CF95-E5D7-D932CE5A92F9}"/>
              </a:ext>
            </a:extLst>
          </p:cNvPr>
          <p:cNvSpPr/>
          <p:nvPr/>
        </p:nvSpPr>
        <p:spPr>
          <a:xfrm>
            <a:off x="6486525" y="148107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0" name="Rectangle: Rounded Corners 29">
            <a:extLst>
              <a:ext uri="{FF2B5EF4-FFF2-40B4-BE49-F238E27FC236}">
                <a16:creationId xmlns:a16="http://schemas.microsoft.com/office/drawing/2014/main" id="{41D0ECBE-B62C-49BE-26BD-EA266AEA1E93}"/>
              </a:ext>
            </a:extLst>
          </p:cNvPr>
          <p:cNvSpPr/>
          <p:nvPr/>
        </p:nvSpPr>
        <p:spPr>
          <a:xfrm>
            <a:off x="438148" y="331800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1" name="Rectangle: Rounded Corners 30">
            <a:extLst>
              <a:ext uri="{FF2B5EF4-FFF2-40B4-BE49-F238E27FC236}">
                <a16:creationId xmlns:a16="http://schemas.microsoft.com/office/drawing/2014/main" id="{70C98E7F-BB05-4D1F-A670-438BC42683B3}"/>
              </a:ext>
            </a:extLst>
          </p:cNvPr>
          <p:cNvSpPr/>
          <p:nvPr/>
        </p:nvSpPr>
        <p:spPr>
          <a:xfrm>
            <a:off x="438147" y="5154782"/>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2" name="Rectangle: Rounded Corners 31">
            <a:extLst>
              <a:ext uri="{FF2B5EF4-FFF2-40B4-BE49-F238E27FC236}">
                <a16:creationId xmlns:a16="http://schemas.microsoft.com/office/drawing/2014/main" id="{235A1858-42CA-4160-3B91-F059903CD223}"/>
              </a:ext>
            </a:extLst>
          </p:cNvPr>
          <p:cNvSpPr/>
          <p:nvPr/>
        </p:nvSpPr>
        <p:spPr>
          <a:xfrm>
            <a:off x="6476999" y="3372677"/>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3" name="Rectangle: Rounded Corners 32">
            <a:extLst>
              <a:ext uri="{FF2B5EF4-FFF2-40B4-BE49-F238E27FC236}">
                <a16:creationId xmlns:a16="http://schemas.microsoft.com/office/drawing/2014/main" id="{C7C4A04F-AC13-1542-C70E-1F30321FDB53}"/>
              </a:ext>
            </a:extLst>
          </p:cNvPr>
          <p:cNvSpPr/>
          <p:nvPr/>
        </p:nvSpPr>
        <p:spPr>
          <a:xfrm>
            <a:off x="6467473" y="5183854"/>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grpSp>
        <p:nvGrpSpPr>
          <p:cNvPr id="6" name="Group 5">
            <a:extLst>
              <a:ext uri="{FF2B5EF4-FFF2-40B4-BE49-F238E27FC236}">
                <a16:creationId xmlns:a16="http://schemas.microsoft.com/office/drawing/2014/main" id="{B8F401D8-91B1-68A6-CB95-FE02408BD3A0}"/>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10E7C197-32AE-7B98-9129-AB0AA58A1EE1}"/>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D5014652-037F-2951-595A-B15D35915104}"/>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3E1DD15E-7B98-4A0E-F9BD-101C427CA953}"/>
              </a:ext>
            </a:extLst>
          </p:cNvPr>
          <p:cNvSpPr txBox="1"/>
          <p:nvPr/>
        </p:nvSpPr>
        <p:spPr>
          <a:xfrm>
            <a:off x="517869" y="165451"/>
            <a:ext cx="9254781" cy="553998"/>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5. Giải pháp đề xuất cải thiện cơ chế vật lý &amp; tối ưu FPS </a:t>
            </a:r>
          </a:p>
        </p:txBody>
      </p:sp>
      <p:sp>
        <p:nvSpPr>
          <p:cNvPr id="9" name="TextBox 8">
            <a:extLst>
              <a:ext uri="{FF2B5EF4-FFF2-40B4-BE49-F238E27FC236}">
                <a16:creationId xmlns:a16="http://schemas.microsoft.com/office/drawing/2014/main" id="{DD887861-9C4C-E655-CAC1-43CE547D9AB5}"/>
              </a:ext>
            </a:extLst>
          </p:cNvPr>
          <p:cNvSpPr txBox="1"/>
          <p:nvPr/>
        </p:nvSpPr>
        <p:spPr>
          <a:xfrm>
            <a:off x="466724" y="1576908"/>
            <a:ext cx="5267327" cy="1569660"/>
          </a:xfrm>
          <a:prstGeom prst="rect">
            <a:avLst/>
          </a:prstGeom>
          <a:noFill/>
        </p:spPr>
        <p:txBody>
          <a:bodyPr wrap="square">
            <a:spAutoFit/>
          </a:bodyPr>
          <a:lstStyle/>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Sử dụng Destruction Caching</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Lưu trước các trạng thái phá hủy phổ biến dưới dạng mô hình đã tính toán, giúp engine chỉ cần tải lại thay vì xử lý vật lý từ đầu.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tải tính toán thời gian thực, đặc biệt với các vật thể bị phá hủy nhiều lần.</a:t>
            </a:r>
          </a:p>
        </p:txBody>
      </p:sp>
      <p:sp>
        <p:nvSpPr>
          <p:cNvPr id="12" name="TextBox 11">
            <a:extLst>
              <a:ext uri="{FF2B5EF4-FFF2-40B4-BE49-F238E27FC236}">
                <a16:creationId xmlns:a16="http://schemas.microsoft.com/office/drawing/2014/main" id="{73245394-FF16-A4B2-B1D2-BD23A6302A4C}"/>
              </a:ext>
            </a:extLst>
          </p:cNvPr>
          <p:cNvSpPr txBox="1"/>
          <p:nvPr/>
        </p:nvSpPr>
        <p:spPr>
          <a:xfrm>
            <a:off x="485773" y="3421903"/>
            <a:ext cx="5267327" cy="1323439"/>
          </a:xfrm>
          <a:prstGeom prst="rect">
            <a:avLst/>
          </a:prstGeom>
          <a:noFill/>
        </p:spPr>
        <p:txBody>
          <a:bodyPr wrap="square">
            <a:spAutoFit/>
          </a:bodyPr>
          <a:lstStyle/>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GPU-accelerated Physics (Hỗ trợ xử lý vật lý bằng GPU)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Tận dụng NVIDIA PhysX hoặc AMD GPUOpen để xử lý va chạm và lực tác động trên GPU thay vì CPU.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tải CPU, duy trì FPS ổn định ngay cả khi nhiều vật thể bị phá hủy cùng lúc.</a:t>
            </a:r>
          </a:p>
        </p:txBody>
      </p:sp>
      <p:sp>
        <p:nvSpPr>
          <p:cNvPr id="16" name="TextBox 15">
            <a:extLst>
              <a:ext uri="{FF2B5EF4-FFF2-40B4-BE49-F238E27FC236}">
                <a16:creationId xmlns:a16="http://schemas.microsoft.com/office/drawing/2014/main" id="{B7D8D774-ABCF-3F63-C35A-635B3985D8AC}"/>
              </a:ext>
            </a:extLst>
          </p:cNvPr>
          <p:cNvSpPr txBox="1"/>
          <p:nvPr/>
        </p:nvSpPr>
        <p:spPr>
          <a:xfrm>
            <a:off x="476251" y="5315328"/>
            <a:ext cx="5267326" cy="1323439"/>
          </a:xfrm>
          <a:prstGeom prst="rect">
            <a:avLst/>
          </a:prstGeom>
          <a:noFill/>
        </p:spPr>
        <p:txBody>
          <a:bodyPr wrap="square">
            <a:spAutoFit/>
          </a:bodyPr>
          <a:lstStyle/>
          <a:p>
            <a:pPr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Dynamic Destruction Level </a:t>
            </a:r>
          </a:p>
          <a:p>
            <a:pPr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Tùy chỉnh mức độ phá hủyCấu hình cao: Mô phỏng vật lý chi tiết, nhiều hiệu ứng phá hủy.</a:t>
            </a:r>
          </a:p>
          <a:p>
            <a:pPr defTabSz="457200"/>
            <a:r>
              <a:rPr lang="vi-VN" sz="1600">
                <a:latin typeface="Calibri Light" panose="020F0302020204030204" pitchFamily="34" charset="0"/>
                <a:ea typeface="Calibri Light" panose="020F0302020204030204" pitchFamily="34" charset="0"/>
                <a:cs typeface="Calibri Light" panose="020F0302020204030204" pitchFamily="34" charset="0"/>
              </a:rPr>
              <a:t>	Cấu hình thấp: Giảm mảnh vỡ, dùng animation đơn giản thay vì tính toán vật lý đầy đủ.</a:t>
            </a:r>
          </a:p>
        </p:txBody>
      </p:sp>
      <p:sp>
        <p:nvSpPr>
          <p:cNvPr id="18" name="TextBox 17">
            <a:extLst>
              <a:ext uri="{FF2B5EF4-FFF2-40B4-BE49-F238E27FC236}">
                <a16:creationId xmlns:a16="http://schemas.microsoft.com/office/drawing/2014/main" id="{21129332-544D-E37C-7C5D-1BA825062666}"/>
              </a:ext>
            </a:extLst>
          </p:cNvPr>
          <p:cNvSpPr txBox="1"/>
          <p:nvPr/>
        </p:nvSpPr>
        <p:spPr>
          <a:xfrm>
            <a:off x="6534151" y="1529283"/>
            <a:ext cx="5267327" cy="1569660"/>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LOD-based Destruction (Giảm chi tiết phá hủy ở xa)</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Các vật thể ở gần người chơi sẽ có hiệu ứng phá hủy chi tiết, nhưng ở xa chỉ hiển thị mô phỏng đơn giản hoặc animation thay vì tính toán vật lý đầy đủ.</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Tối ưu hiệu suất mà không ảnh hưởng đến trải nghiệm trực quan.</a:t>
            </a:r>
          </a:p>
        </p:txBody>
      </p:sp>
      <p:sp>
        <p:nvSpPr>
          <p:cNvPr id="25" name="TextBox 24">
            <a:extLst>
              <a:ext uri="{FF2B5EF4-FFF2-40B4-BE49-F238E27FC236}">
                <a16:creationId xmlns:a16="http://schemas.microsoft.com/office/drawing/2014/main" id="{F2340526-5322-A930-3840-D5DDD2D36F35}"/>
              </a:ext>
            </a:extLst>
          </p:cNvPr>
          <p:cNvSpPr txBox="1"/>
          <p:nvPr/>
        </p:nvSpPr>
        <p:spPr>
          <a:xfrm>
            <a:off x="6543676" y="3364752"/>
            <a:ext cx="5267327" cy="1569660"/>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Hybrid Debris System (Hệ thống mảnh vỡ lai)</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Vật thể lớn sẽ tạo ra mảnh vỡ vật lý có thể che chắn, nhưng mảnh vỡ nhỏ hơn sẽ là hiệu ứng hình ảnh động (animation) thay vì mô phỏng thật.</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số lượng vật thể cần xử lý trong môi trường, tối ưu tài nguyên.</a:t>
            </a:r>
          </a:p>
        </p:txBody>
      </p:sp>
      <p:sp>
        <p:nvSpPr>
          <p:cNvPr id="27" name="TextBox 26">
            <a:extLst>
              <a:ext uri="{FF2B5EF4-FFF2-40B4-BE49-F238E27FC236}">
                <a16:creationId xmlns:a16="http://schemas.microsoft.com/office/drawing/2014/main" id="{3C418DCC-6F4A-18EC-FE0E-21296B472485}"/>
              </a:ext>
            </a:extLst>
          </p:cNvPr>
          <p:cNvSpPr txBox="1"/>
          <p:nvPr/>
        </p:nvSpPr>
        <p:spPr>
          <a:xfrm>
            <a:off x="6515101" y="5311902"/>
            <a:ext cx="5267327" cy="1323439"/>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Object Optimization </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	</a:t>
            </a:r>
            <a:r>
              <a:rPr lang="vi-VN" sz="1600">
                <a:latin typeface="Calibri Light" panose="020F0302020204030204" pitchFamily="34" charset="0"/>
                <a:ea typeface="Calibri Light" panose="020F0302020204030204" pitchFamily="34" charset="0"/>
                <a:cs typeface="Calibri Light" panose="020F0302020204030204" pitchFamily="34" charset="0"/>
              </a:rPr>
              <a:t>Giảm tần suất spawn của vũ khí, xe ít được sử dụng để tối ưu tài nguyên và giảm tải bộ nhớ.</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Loại bỏ hoặc thay thế vật phẩm không quan trọng nhằm hạn chế tính toán vật lý không cần thiết.</a:t>
            </a:r>
          </a:p>
        </p:txBody>
      </p:sp>
      <p:sp>
        <p:nvSpPr>
          <p:cNvPr id="34" name="TextBox 33">
            <a:extLst>
              <a:ext uri="{FF2B5EF4-FFF2-40B4-BE49-F238E27FC236}">
                <a16:creationId xmlns:a16="http://schemas.microsoft.com/office/drawing/2014/main" id="{8E8C8147-10A0-344D-E033-CBB2C7868889}"/>
              </a:ext>
            </a:extLst>
          </p:cNvPr>
          <p:cNvSpPr txBox="1"/>
          <p:nvPr/>
        </p:nvSpPr>
        <p:spPr>
          <a:xfrm>
            <a:off x="2528887" y="983867"/>
            <a:ext cx="7615238" cy="369332"/>
          </a:xfrm>
          <a:prstGeom prst="rect">
            <a:avLst/>
          </a:prstGeom>
          <a:noFill/>
        </p:spPr>
        <p:txBody>
          <a:bodyPr wrap="square" rtlCol="0">
            <a:spAutoFit/>
          </a:bodyPr>
          <a:lstStyle/>
          <a:p>
            <a:r>
              <a:rPr lang="vi-VN" b="1"/>
              <a:t>Giải pháp cải thiện cơ chế vật lý đảm bảo FPS và giảm thiểu Drop FPS</a:t>
            </a:r>
          </a:p>
        </p:txBody>
      </p:sp>
    </p:spTree>
    <p:extLst>
      <p:ext uri="{BB962C8B-B14F-4D97-AF65-F5344CB8AC3E}">
        <p14:creationId xmlns:p14="http://schemas.microsoft.com/office/powerpoint/2010/main" val="2748751379"/>
      </p:ext>
    </p:extLst>
  </p:cSld>
  <p:clrMapOvr>
    <a:masterClrMapping/>
  </p:clrMapOvr>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858</TotalTime>
  <Words>1510</Words>
  <Application>Microsoft Office PowerPoint</Application>
  <PresentationFormat>Widescreen</PresentationFormat>
  <Paragraphs>61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Bierstadt</vt:lpstr>
      <vt:lpstr>Calibri </vt:lpstr>
      <vt:lpstr>Calibri Light</vt:lpstr>
      <vt:lpstr>GestaltVTI</vt:lpstr>
      <vt:lpstr> PHÂN TÍCH TÍNH NĂNG "SANHOK DESTRUCTION" TRONG PUBG </vt:lpstr>
      <vt:lpstr> Sanhok Destruction là một tính năng mới được thử nghiệm trong PUBG PC, áp dụng trên bản đồ Sanhok. Tính năng này làm thay đổi địa hình của map trong trận đấu thông qua việc phá hủy công trình, cầu, vách đá, v.v.   Mục đích của thử nghiệm: - Đánh giá khả năng thay đổi môi trường trận đấu theo hành động của người chơi. - Xem xét tác động của việc phá hủy công trình đến chiến thuật, tạo ra những khoảnh khắc bất ngờ và tăng tính chân thực cho trận đấu.  Được giới thiệu vào : Version 33.1, 20/2024.    </vt:lpstr>
      <vt:lpstr>   Tác động của Red Zone (Vùng oanh tạc): Các khu vực bị đánh bom có tỷ lệ sập đổ công trình. Đặc biệt, nếu người chơi đang ở trong công trình nguyên vẹn khi bị Red Zone tấn công, họ sẽ không chịu sát thương từ Red Zone.    Phá hủy do người chơi kích hoạt: Người chơi có thể sử dụng các vật phẩm gây nổ như C4, Sticky Bomb, Grenade, Panzerfaust và Mortar để phá hủy công trình. Nếu người chơi ở ngoài khu vực an toàn khi phá hủy công trình, họ sẽ phải nhận sát thương từ vũ khí gây nổ khi công trình bị phá hủy.      </vt:lpstr>
      <vt:lpstr> 2.2. Các môi trường và vật thể   Vật thể có thể phá hủy hoàn toàn: Bao gồm nhà gỗ, nhà bê tông và cây cối.    Vật thể có thể phá hủy một phần: Bao gồm nhà đá, nhà thép và đất.   Vật thể không thể phá hủy: Là những vật thể mang tính biểu tượng và không ảnh hưởng đến gameplay.      </vt:lpstr>
      <vt:lpstr>PowerPoint Presentation</vt:lpstr>
      <vt:lpstr>Chức năng này thu hút những người chơi đã có kinh nghiệm hoặc chơi lâu năm và những người thích lối chơi hành động, nhanh và chủ động.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Phi Nguyễn Thái</dc:creator>
  <cp:lastModifiedBy>Phi Nguyễn Thái</cp:lastModifiedBy>
  <cp:revision>4</cp:revision>
  <dcterms:created xsi:type="dcterms:W3CDTF">2025-03-12T08:54:54Z</dcterms:created>
  <dcterms:modified xsi:type="dcterms:W3CDTF">2025-03-14T08:52:23Z</dcterms:modified>
</cp:coreProperties>
</file>

<file path=docProps/thumbnail.jpeg>
</file>